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71" r:id="rId4"/>
    <p:sldId id="259" r:id="rId5"/>
    <p:sldId id="261" r:id="rId6"/>
    <p:sldId id="262" r:id="rId7"/>
    <p:sldId id="276" r:id="rId8"/>
    <p:sldId id="278"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004A8"/>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B5DD9-01EA-427A-BF47-DE7733ECDE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C9DB906-C01D-41E8-B90B-60A68360124F}">
      <dgm:prSet phldrT="[Text]" custT="1"/>
      <dgm:spPr>
        <a:solidFill>
          <a:srgbClr val="000099"/>
        </a:solidFill>
      </dgm:spPr>
      <dgm:t>
        <a:bodyPr/>
        <a:lstStyle/>
        <a:p>
          <a:pPr algn="ctr"/>
          <a:r>
            <a:rPr lang="en-US" sz="2500" b="1" u="sng" strike="noStrike" dirty="0" smtClean="0">
              <a:solidFill>
                <a:schemeClr val="tx1"/>
              </a:solidFill>
              <a:effectLst/>
              <a:latin typeface="+mj-lt"/>
            </a:rPr>
            <a:t>English</a:t>
          </a:r>
        </a:p>
        <a:p>
          <a:pPr algn="ctr"/>
          <a:r>
            <a:rPr lang="en-US" sz="2000" b="1" strike="noStrike" dirty="0" smtClean="0">
              <a:solidFill>
                <a:schemeClr val="tx1"/>
              </a:solidFill>
              <a:effectLst/>
              <a:latin typeface="+mj-lt"/>
            </a:rPr>
            <a:t>4 Credits</a:t>
          </a:r>
          <a:endParaRPr lang="en-US" sz="2000" b="1" strike="noStrike" dirty="0">
            <a:solidFill>
              <a:schemeClr val="tx1"/>
            </a:solidFill>
            <a:effectLst/>
            <a:latin typeface="+mj-lt"/>
          </a:endParaRPr>
        </a:p>
      </dgm:t>
    </dgm:pt>
    <dgm:pt modelId="{FE24CC18-F909-4A53-A6C6-76663FFBE552}" type="parTrans" cxnId="{D2BA7F88-D720-463D-B5D0-8C523540E0B8}">
      <dgm:prSet/>
      <dgm:spPr/>
      <dgm:t>
        <a:bodyPr/>
        <a:lstStyle/>
        <a:p>
          <a:pPr algn="ctr"/>
          <a:endParaRPr lang="en-US"/>
        </a:p>
      </dgm:t>
    </dgm:pt>
    <dgm:pt modelId="{D5E386D4-E764-4E5B-8D36-9FE42D6BBE0F}" type="sibTrans" cxnId="{D2BA7F88-D720-463D-B5D0-8C523540E0B8}">
      <dgm:prSet/>
      <dgm:spPr/>
      <dgm:t>
        <a:bodyPr/>
        <a:lstStyle/>
        <a:p>
          <a:pPr algn="ctr"/>
          <a:endParaRPr lang="en-US"/>
        </a:p>
      </dgm:t>
    </dgm:pt>
    <dgm:pt modelId="{94A98C57-14BE-4B03-B0D1-75115A4B8567}">
      <dgm:prSet phldrT="[Text]" custT="1"/>
      <dgm:spPr>
        <a:solidFill>
          <a:srgbClr val="000099"/>
        </a:solidFill>
      </dgm:spPr>
      <dgm:t>
        <a:bodyPr/>
        <a:lstStyle/>
        <a:p>
          <a:pPr algn="ctr">
            <a:lnSpc>
              <a:spcPct val="100000"/>
            </a:lnSpc>
            <a:spcAft>
              <a:spcPts val="0"/>
            </a:spcAft>
          </a:pPr>
          <a:r>
            <a:rPr lang="en-US" sz="2400" b="1" u="sng" strike="noStrike" dirty="0" smtClean="0">
              <a:solidFill>
                <a:schemeClr val="tx1"/>
              </a:solidFill>
              <a:effectLst/>
              <a:latin typeface="+mj-lt"/>
            </a:rPr>
            <a:t>Science</a:t>
          </a:r>
        </a:p>
        <a:p>
          <a:pPr algn="ctr">
            <a:lnSpc>
              <a:spcPct val="100000"/>
            </a:lnSpc>
            <a:spcAft>
              <a:spcPts val="0"/>
            </a:spcAft>
          </a:pPr>
          <a:r>
            <a:rPr lang="en-US" sz="1500" b="1" strike="noStrike" dirty="0" smtClean="0">
              <a:solidFill>
                <a:schemeClr val="tx1"/>
              </a:solidFill>
              <a:effectLst/>
              <a:latin typeface="+mj-lt"/>
            </a:rPr>
            <a:t>3  Credits</a:t>
          </a:r>
        </a:p>
        <a:p>
          <a:pPr algn="ctr">
            <a:lnSpc>
              <a:spcPct val="100000"/>
            </a:lnSpc>
            <a:spcAft>
              <a:spcPts val="0"/>
            </a:spcAft>
          </a:pPr>
          <a:endParaRPr lang="en-US" sz="800" b="1" strike="noStrike" dirty="0" smtClean="0">
            <a:solidFill>
              <a:schemeClr val="tx1"/>
            </a:solidFill>
            <a:effectLst/>
            <a:latin typeface="+mj-lt"/>
          </a:endParaRPr>
        </a:p>
        <a:p>
          <a:pPr algn="ctr">
            <a:lnSpc>
              <a:spcPct val="90000"/>
            </a:lnSpc>
            <a:spcAft>
              <a:spcPts val="400"/>
            </a:spcAft>
          </a:pPr>
          <a:r>
            <a:rPr lang="en-US" sz="1700" b="1" strike="noStrike" dirty="0" smtClean="0">
              <a:solidFill>
                <a:schemeClr val="tx1"/>
              </a:solidFill>
              <a:effectLst/>
              <a:latin typeface="+mj-lt"/>
            </a:rPr>
            <a:t>Biology</a:t>
          </a:r>
        </a:p>
        <a:p>
          <a:pPr algn="ctr">
            <a:lnSpc>
              <a:spcPct val="90000"/>
            </a:lnSpc>
            <a:spcAft>
              <a:spcPts val="400"/>
            </a:spcAft>
          </a:pPr>
          <a:r>
            <a:rPr lang="en-US" sz="1700" b="1" strike="noStrike" dirty="0" smtClean="0">
              <a:solidFill>
                <a:schemeClr val="tx1"/>
              </a:solidFill>
              <a:effectLst/>
              <a:latin typeface="+mj-lt"/>
            </a:rPr>
            <a:t>Chemistry or Physics</a:t>
          </a:r>
          <a:endParaRPr lang="en-US" sz="1700" b="1" strike="noStrike" dirty="0" smtClean="0">
            <a:solidFill>
              <a:schemeClr val="tx1"/>
            </a:solidFill>
            <a:effectLst/>
            <a:latin typeface="+mj-lt"/>
          </a:endParaRPr>
        </a:p>
        <a:p>
          <a:pPr algn="ctr">
            <a:lnSpc>
              <a:spcPct val="90000"/>
            </a:lnSpc>
            <a:spcAft>
              <a:spcPts val="400"/>
            </a:spcAft>
          </a:pPr>
          <a:r>
            <a:rPr lang="en-US" sz="1700" b="1" strike="noStrike" dirty="0" smtClean="0">
              <a:solidFill>
                <a:schemeClr val="tx1"/>
              </a:solidFill>
              <a:effectLst/>
              <a:latin typeface="+mj-lt"/>
            </a:rPr>
            <a:t>3</a:t>
          </a:r>
          <a:r>
            <a:rPr lang="en-US" sz="1700" b="1" strike="noStrike" baseline="30000" dirty="0" smtClean="0">
              <a:solidFill>
                <a:schemeClr val="tx1"/>
              </a:solidFill>
              <a:effectLst/>
              <a:latin typeface="+mj-lt"/>
            </a:rPr>
            <a:t>rd</a:t>
          </a:r>
          <a:r>
            <a:rPr lang="en-US" sz="1700" b="1" strike="noStrike" dirty="0" smtClean="0">
              <a:solidFill>
                <a:schemeClr val="tx1"/>
              </a:solidFill>
              <a:effectLst/>
              <a:latin typeface="+mj-lt"/>
            </a:rPr>
            <a:t> Lab </a:t>
          </a:r>
          <a:r>
            <a:rPr lang="en-US" sz="1700" b="1" strike="noStrike" dirty="0" smtClean="0">
              <a:solidFill>
                <a:schemeClr val="tx1"/>
              </a:solidFill>
              <a:effectLst/>
              <a:latin typeface="+mj-lt"/>
            </a:rPr>
            <a:t>Science</a:t>
          </a:r>
          <a:endParaRPr lang="en-US" sz="1700" b="1" strike="noStrike" dirty="0" smtClean="0">
            <a:solidFill>
              <a:schemeClr val="tx1"/>
            </a:solidFill>
            <a:effectLst/>
            <a:latin typeface="+mj-lt"/>
          </a:endParaRPr>
        </a:p>
      </dgm:t>
    </dgm:pt>
    <dgm:pt modelId="{64FDDA8F-FE3C-4A0A-B96A-80796D69F427}" type="parTrans" cxnId="{420D9E46-2F38-4618-83C6-9130BC5EF304}">
      <dgm:prSet/>
      <dgm:spPr/>
      <dgm:t>
        <a:bodyPr/>
        <a:lstStyle/>
        <a:p>
          <a:pPr algn="ctr"/>
          <a:endParaRPr lang="en-US"/>
        </a:p>
      </dgm:t>
    </dgm:pt>
    <dgm:pt modelId="{EE59CF88-DD04-4DA5-86F0-E117FCB5E18A}" type="sibTrans" cxnId="{420D9E46-2F38-4618-83C6-9130BC5EF304}">
      <dgm:prSet/>
      <dgm:spPr/>
      <dgm:t>
        <a:bodyPr/>
        <a:lstStyle/>
        <a:p>
          <a:pPr algn="ctr"/>
          <a:endParaRPr lang="en-US"/>
        </a:p>
      </dgm:t>
    </dgm:pt>
    <dgm:pt modelId="{23F1F7D7-7765-48FA-9CE5-DAF98A4D08FD}">
      <dgm:prSet phldrT="[Text]" custT="1"/>
      <dgm:spPr>
        <a:solidFill>
          <a:srgbClr val="000099"/>
        </a:solidFill>
      </dgm:spPr>
      <dgm:t>
        <a:bodyPr/>
        <a:lstStyle/>
        <a:p>
          <a:pPr algn="ctr" defTabSz="1111250">
            <a:lnSpc>
              <a:spcPct val="100000"/>
            </a:lnSpc>
            <a:spcBef>
              <a:spcPct val="0"/>
            </a:spcBef>
            <a:spcAft>
              <a:spcPts val="0"/>
            </a:spcAft>
          </a:pPr>
          <a:r>
            <a:rPr lang="en-US" sz="2400" b="1" u="sng" strike="noStrike" dirty="0" smtClean="0">
              <a:solidFill>
                <a:schemeClr val="tx1"/>
              </a:solidFill>
              <a:effectLst/>
              <a:latin typeface="+mj-lt"/>
            </a:rPr>
            <a:t>Social Studies</a:t>
          </a:r>
        </a:p>
        <a:p>
          <a:pPr algn="ctr" defTabSz="1111250">
            <a:lnSpc>
              <a:spcPct val="100000"/>
            </a:lnSpc>
            <a:spcBef>
              <a:spcPct val="0"/>
            </a:spcBef>
            <a:spcAft>
              <a:spcPts val="0"/>
            </a:spcAft>
          </a:pPr>
          <a:r>
            <a:rPr lang="en-US" sz="1500" b="1" strike="noStrike" dirty="0" smtClean="0">
              <a:solidFill>
                <a:schemeClr val="tx1"/>
              </a:solidFill>
              <a:effectLst/>
              <a:latin typeface="+mj-lt"/>
            </a:rPr>
            <a:t>3.5 Credits</a:t>
          </a:r>
        </a:p>
        <a:p>
          <a:pPr algn="ctr" defTabSz="1111250">
            <a:lnSpc>
              <a:spcPct val="100000"/>
            </a:lnSpc>
            <a:spcBef>
              <a:spcPct val="0"/>
            </a:spcBef>
            <a:spcAft>
              <a:spcPts val="0"/>
            </a:spcAft>
          </a:pPr>
          <a:endParaRPr lang="en-US" sz="800" b="1" strike="noStrike" dirty="0" smtClean="0">
            <a:solidFill>
              <a:schemeClr val="tx1"/>
            </a:solidFill>
            <a:effectLst/>
            <a:latin typeface="+mj-lt"/>
          </a:endParaRPr>
        </a:p>
        <a:p>
          <a:pPr algn="ctr" defTabSz="1111250">
            <a:lnSpc>
              <a:spcPct val="100000"/>
            </a:lnSpc>
            <a:spcBef>
              <a:spcPct val="0"/>
            </a:spcBef>
            <a:spcAft>
              <a:spcPts val="0"/>
            </a:spcAft>
          </a:pPr>
          <a:r>
            <a:rPr lang="en-US" sz="1700" b="1" strike="noStrike" dirty="0" smtClean="0">
              <a:solidFill>
                <a:schemeClr val="tx1"/>
              </a:solidFill>
              <a:effectLst/>
              <a:latin typeface="+mj-lt"/>
            </a:rPr>
            <a:t>World History/Geography</a:t>
          </a:r>
        </a:p>
        <a:p>
          <a:pPr algn="ctr" defTabSz="1111250">
            <a:lnSpc>
              <a:spcPct val="100000"/>
            </a:lnSpc>
            <a:spcBef>
              <a:spcPct val="0"/>
            </a:spcBef>
            <a:spcAft>
              <a:spcPts val="0"/>
            </a:spcAft>
          </a:pPr>
          <a:r>
            <a:rPr lang="en-US" sz="1700" b="1" strike="noStrike" dirty="0" smtClean="0">
              <a:solidFill>
                <a:schemeClr val="tx1"/>
              </a:solidFill>
              <a:effectLst/>
              <a:latin typeface="+mj-lt"/>
            </a:rPr>
            <a:t>US History</a:t>
          </a:r>
        </a:p>
        <a:p>
          <a:pPr algn="ctr" defTabSz="1111250">
            <a:lnSpc>
              <a:spcPct val="100000"/>
            </a:lnSpc>
            <a:spcBef>
              <a:spcPct val="0"/>
            </a:spcBef>
            <a:spcAft>
              <a:spcPts val="0"/>
            </a:spcAft>
          </a:pPr>
          <a:r>
            <a:rPr lang="en-US" sz="1700" b="1" strike="noStrike" dirty="0" smtClean="0">
              <a:solidFill>
                <a:schemeClr val="tx1"/>
              </a:solidFill>
              <a:effectLst/>
              <a:latin typeface="+mj-lt"/>
            </a:rPr>
            <a:t>US Gov. &amp; Economics</a:t>
          </a:r>
        </a:p>
        <a:p>
          <a:pPr algn="ctr" defTabSz="1111250">
            <a:lnSpc>
              <a:spcPct val="100000"/>
            </a:lnSpc>
            <a:spcBef>
              <a:spcPct val="0"/>
            </a:spcBef>
            <a:spcAft>
              <a:spcPts val="0"/>
            </a:spcAft>
          </a:pPr>
          <a:r>
            <a:rPr lang="en-US" sz="1700" b="1" strike="noStrike" dirty="0" smtClean="0">
              <a:solidFill>
                <a:schemeClr val="tx1"/>
              </a:solidFill>
              <a:effectLst/>
              <a:latin typeface="+mj-lt"/>
            </a:rPr>
            <a:t>Personal Finance</a:t>
          </a:r>
          <a:endParaRPr lang="en-US" sz="1700" b="1" strike="noStrike" dirty="0">
            <a:solidFill>
              <a:schemeClr val="tx1"/>
            </a:solidFill>
            <a:effectLst/>
            <a:latin typeface="+mj-lt"/>
          </a:endParaRPr>
        </a:p>
      </dgm:t>
    </dgm:pt>
    <dgm:pt modelId="{70B68F88-33BE-4F11-B81F-8DE698EADCA6}" type="parTrans" cxnId="{F4316C95-8195-488F-9AFD-DE8D55693E1E}">
      <dgm:prSet/>
      <dgm:spPr/>
      <dgm:t>
        <a:bodyPr/>
        <a:lstStyle/>
        <a:p>
          <a:pPr algn="ctr"/>
          <a:endParaRPr lang="en-US"/>
        </a:p>
      </dgm:t>
    </dgm:pt>
    <dgm:pt modelId="{3C9550FF-1930-4AE5-A33F-B5A72E2A7624}" type="sibTrans" cxnId="{F4316C95-8195-488F-9AFD-DE8D55693E1E}">
      <dgm:prSet/>
      <dgm:spPr/>
      <dgm:t>
        <a:bodyPr/>
        <a:lstStyle/>
        <a:p>
          <a:pPr algn="ctr"/>
          <a:endParaRPr lang="en-US"/>
        </a:p>
      </dgm:t>
    </dgm:pt>
    <dgm:pt modelId="{5774FDE2-081A-4F1C-89F8-4C70D6A2CC38}">
      <dgm:prSet phldrT="[Text]" custT="1"/>
      <dgm:spPr>
        <a:solidFill>
          <a:srgbClr val="000099"/>
        </a:solidFill>
      </dgm:spPr>
      <dgm:t>
        <a:bodyPr>
          <a:scene3d>
            <a:camera prst="orthographicFront"/>
            <a:lightRig rig="balanced" dir="t">
              <a:rot lat="0" lon="0" rev="2100000"/>
            </a:lightRig>
          </a:scene3d>
          <a:sp3d extrusionH="57150" prstMaterial="metal">
            <a:bevelT w="38100" h="25400"/>
            <a:contourClr>
              <a:schemeClr val="bg2"/>
            </a:contourClr>
          </a:sp3d>
        </a:bodyPr>
        <a:lstStyle/>
        <a:p>
          <a:pPr algn="ctr">
            <a:lnSpc>
              <a:spcPct val="100000"/>
            </a:lnSpc>
            <a:spcAft>
              <a:spcPts val="0"/>
            </a:spcAft>
          </a:pPr>
          <a:r>
            <a:rPr lang="en-US" sz="2400" b="1" u="sng" strike="noStrike" cap="none" spc="0" dirty="0" smtClean="0">
              <a:ln w="50800"/>
              <a:solidFill>
                <a:schemeClr val="tx1"/>
              </a:solidFill>
              <a:effectLst/>
              <a:latin typeface="+mj-lt"/>
            </a:rPr>
            <a:t>Health</a:t>
          </a:r>
        </a:p>
        <a:p>
          <a:pPr algn="ctr">
            <a:lnSpc>
              <a:spcPct val="100000"/>
            </a:lnSpc>
            <a:spcAft>
              <a:spcPts val="0"/>
            </a:spcAft>
          </a:pPr>
          <a:r>
            <a:rPr lang="en-US" sz="1500" b="1" strike="noStrike" cap="none" spc="0" dirty="0" smtClean="0">
              <a:ln w="50800"/>
              <a:solidFill>
                <a:schemeClr val="tx1"/>
              </a:solidFill>
              <a:effectLst/>
              <a:latin typeface="+mj-lt"/>
            </a:rPr>
            <a:t>1.5 Credits</a:t>
          </a:r>
        </a:p>
        <a:p>
          <a:pPr algn="ctr">
            <a:lnSpc>
              <a:spcPct val="100000"/>
            </a:lnSpc>
            <a:spcAft>
              <a:spcPts val="0"/>
            </a:spcAft>
          </a:pPr>
          <a:endParaRPr lang="en-US" sz="1500" b="1" strike="noStrike" cap="none" spc="0" dirty="0" smtClean="0">
            <a:ln w="50800"/>
            <a:solidFill>
              <a:schemeClr val="tx1"/>
            </a:solidFill>
            <a:effectLst/>
            <a:latin typeface="+mj-lt"/>
          </a:endParaRPr>
        </a:p>
        <a:p>
          <a:pPr algn="ctr">
            <a:lnSpc>
              <a:spcPct val="100000"/>
            </a:lnSpc>
            <a:spcAft>
              <a:spcPts val="0"/>
            </a:spcAft>
          </a:pPr>
          <a:r>
            <a:rPr lang="en-US" sz="1500" b="1" strike="noStrike" cap="none" spc="0" dirty="0" smtClean="0">
              <a:ln w="50800"/>
              <a:solidFill>
                <a:schemeClr val="tx1"/>
              </a:solidFill>
              <a:effectLst/>
              <a:latin typeface="+mj-lt"/>
            </a:rPr>
            <a:t>Lifetime Wellness</a:t>
          </a:r>
        </a:p>
        <a:p>
          <a:pPr algn="ctr">
            <a:lnSpc>
              <a:spcPct val="100000"/>
            </a:lnSpc>
            <a:spcAft>
              <a:spcPts val="0"/>
            </a:spcAft>
          </a:pPr>
          <a:r>
            <a:rPr lang="en-US" sz="1500" b="1" strike="noStrike" cap="none" spc="0" dirty="0" smtClean="0">
              <a:ln w="50800"/>
              <a:solidFill>
                <a:schemeClr val="tx1"/>
              </a:solidFill>
              <a:effectLst/>
              <a:latin typeface="+mj-lt"/>
            </a:rPr>
            <a:t>0.5 Health or</a:t>
          </a:r>
        </a:p>
        <a:p>
          <a:pPr algn="ctr">
            <a:lnSpc>
              <a:spcPct val="100000"/>
            </a:lnSpc>
            <a:spcAft>
              <a:spcPts val="0"/>
            </a:spcAft>
          </a:pPr>
          <a:r>
            <a:rPr lang="en-US" sz="1500" b="1" strike="noStrike" cap="none" spc="0" dirty="0" smtClean="0">
              <a:ln w="50800"/>
              <a:solidFill>
                <a:schemeClr val="tx1"/>
              </a:solidFill>
              <a:effectLst/>
              <a:latin typeface="+mj-lt"/>
            </a:rPr>
            <a:t>Participation in Athletics</a:t>
          </a:r>
          <a:endParaRPr lang="en-US" sz="1500" b="1" strike="noStrike" cap="none" spc="0" dirty="0">
            <a:ln w="50800"/>
            <a:solidFill>
              <a:schemeClr val="tx1"/>
            </a:solidFill>
            <a:effectLst/>
            <a:latin typeface="+mj-lt"/>
          </a:endParaRPr>
        </a:p>
      </dgm:t>
    </dgm:pt>
    <dgm:pt modelId="{6A7B7CDD-DDE0-4B4C-98D4-D314BEE2A194}" type="parTrans" cxnId="{668B0D43-A3BB-4211-B3F0-FDEDCF3B93E2}">
      <dgm:prSet/>
      <dgm:spPr/>
      <dgm:t>
        <a:bodyPr/>
        <a:lstStyle/>
        <a:p>
          <a:pPr algn="ctr"/>
          <a:endParaRPr lang="en-US"/>
        </a:p>
      </dgm:t>
    </dgm:pt>
    <dgm:pt modelId="{1FB242E2-B20D-4078-A498-A3B9C8F3DCF2}" type="sibTrans" cxnId="{668B0D43-A3BB-4211-B3F0-FDEDCF3B93E2}">
      <dgm:prSet/>
      <dgm:spPr/>
      <dgm:t>
        <a:bodyPr/>
        <a:lstStyle/>
        <a:p>
          <a:pPr algn="ctr"/>
          <a:endParaRPr lang="en-US"/>
        </a:p>
      </dgm:t>
    </dgm:pt>
    <dgm:pt modelId="{C48223EA-B5DA-484A-92F9-B1A8F4C6E39D}">
      <dgm:prSet phldrT="[Text]" custT="1"/>
      <dgm:spPr>
        <a:solidFill>
          <a:srgbClr val="000099"/>
        </a:solidFill>
      </dgm:spPr>
      <dgm:t>
        <a:bodyPr/>
        <a:lstStyle/>
        <a:p>
          <a:pPr algn="ctr">
            <a:lnSpc>
              <a:spcPct val="100000"/>
            </a:lnSpc>
            <a:spcAft>
              <a:spcPts val="0"/>
            </a:spcAft>
          </a:pPr>
          <a:r>
            <a:rPr lang="en-US" sz="2400" b="1" u="sng" strike="noStrike" dirty="0" smtClean="0">
              <a:solidFill>
                <a:schemeClr val="tx1"/>
              </a:solidFill>
              <a:effectLst/>
              <a:latin typeface="+mj-lt"/>
            </a:rPr>
            <a:t>Elective Focus</a:t>
          </a:r>
        </a:p>
        <a:p>
          <a:pPr algn="ctr">
            <a:lnSpc>
              <a:spcPct val="100000"/>
            </a:lnSpc>
            <a:spcAft>
              <a:spcPts val="0"/>
            </a:spcAft>
          </a:pPr>
          <a:r>
            <a:rPr lang="en-US" sz="1500" b="1" strike="noStrike" dirty="0" smtClean="0">
              <a:solidFill>
                <a:schemeClr val="tx1"/>
              </a:solidFill>
              <a:effectLst/>
              <a:latin typeface="+mj-lt"/>
            </a:rPr>
            <a:t>3 Credits</a:t>
          </a:r>
        </a:p>
        <a:p>
          <a:pPr algn="ctr">
            <a:lnSpc>
              <a:spcPct val="100000"/>
            </a:lnSpc>
            <a:spcAft>
              <a:spcPts val="0"/>
            </a:spcAft>
          </a:pPr>
          <a:endParaRPr lang="en-US" sz="1500" b="1" strike="noStrike" dirty="0" smtClean="0">
            <a:solidFill>
              <a:schemeClr val="tx1"/>
            </a:solidFill>
            <a:effectLst/>
            <a:latin typeface="+mj-lt"/>
          </a:endParaRPr>
        </a:p>
        <a:p>
          <a:pPr algn="l">
            <a:lnSpc>
              <a:spcPct val="100000"/>
            </a:lnSpc>
            <a:spcAft>
              <a:spcPts val="0"/>
            </a:spcAft>
          </a:pPr>
          <a:r>
            <a:rPr lang="en-US" sz="1700" b="1" u="none" strike="noStrike" dirty="0" smtClean="0">
              <a:solidFill>
                <a:schemeClr val="tx1"/>
              </a:solidFill>
              <a:effectLst/>
              <a:latin typeface="+mj-lt"/>
            </a:rPr>
            <a:t>   - </a:t>
          </a:r>
          <a:r>
            <a:rPr lang="en-US" sz="1700" b="1" u="sng" strike="noStrike" dirty="0" smtClean="0">
              <a:solidFill>
                <a:schemeClr val="tx1"/>
              </a:solidFill>
              <a:effectLst/>
              <a:latin typeface="+mj-lt"/>
            </a:rPr>
            <a:t>Capstone </a:t>
          </a:r>
          <a:r>
            <a:rPr lang="en-US" sz="1700" b="1" u="sng" strike="noStrike" dirty="0" smtClean="0">
              <a:solidFill>
                <a:schemeClr val="tx1"/>
              </a:solidFill>
              <a:effectLst/>
              <a:latin typeface="+mj-lt"/>
            </a:rPr>
            <a:t>Project</a:t>
          </a:r>
          <a:endParaRPr lang="en-US" sz="1700" b="1" u="sng" strike="noStrike" dirty="0" smtClean="0">
            <a:solidFill>
              <a:schemeClr val="tx1"/>
            </a:solidFill>
            <a:effectLst/>
            <a:latin typeface="+mj-lt"/>
          </a:endParaRPr>
        </a:p>
        <a:p>
          <a:pPr algn="l">
            <a:lnSpc>
              <a:spcPct val="100000"/>
            </a:lnSpc>
            <a:spcAft>
              <a:spcPts val="0"/>
            </a:spcAft>
          </a:pPr>
          <a:r>
            <a:rPr lang="en-US" sz="1700" b="1" u="none" strike="noStrike" dirty="0" smtClean="0">
              <a:solidFill>
                <a:schemeClr val="tx1"/>
              </a:solidFill>
              <a:effectLst/>
              <a:latin typeface="+mj-lt"/>
            </a:rPr>
            <a:t>   - </a:t>
          </a:r>
          <a:r>
            <a:rPr lang="en-US" sz="1700" b="1" u="sng" strike="noStrike" dirty="0" smtClean="0">
              <a:solidFill>
                <a:schemeClr val="tx1"/>
              </a:solidFill>
              <a:effectLst/>
              <a:latin typeface="+mj-lt"/>
            </a:rPr>
            <a:t>Computer Experience</a:t>
          </a:r>
          <a:endParaRPr lang="en-US" sz="1700" b="1" u="sng" strike="noStrike" dirty="0">
            <a:solidFill>
              <a:schemeClr val="tx1"/>
            </a:solidFill>
            <a:effectLst/>
            <a:latin typeface="+mj-lt"/>
          </a:endParaRPr>
        </a:p>
      </dgm:t>
    </dgm:pt>
    <dgm:pt modelId="{D9135C45-1B1D-414F-82D0-CDB474B5E541}" type="parTrans" cxnId="{ABDBF6E9-B5ED-4A88-98BD-EC15EC3CFCD9}">
      <dgm:prSet/>
      <dgm:spPr/>
      <dgm:t>
        <a:bodyPr/>
        <a:lstStyle/>
        <a:p>
          <a:pPr algn="ctr"/>
          <a:endParaRPr lang="en-US"/>
        </a:p>
      </dgm:t>
    </dgm:pt>
    <dgm:pt modelId="{B3568D23-9180-49F1-AE13-D592EF3B75CD}" type="sibTrans" cxnId="{ABDBF6E9-B5ED-4A88-98BD-EC15EC3CFCD9}">
      <dgm:prSet/>
      <dgm:spPr/>
      <dgm:t>
        <a:bodyPr/>
        <a:lstStyle/>
        <a:p>
          <a:pPr algn="ctr"/>
          <a:endParaRPr lang="en-US"/>
        </a:p>
      </dgm:t>
    </dgm:pt>
    <dgm:pt modelId="{2348C222-EB95-407E-9A51-AF92692D6B6B}">
      <dgm:prSet phldrT="[Text]" custT="1"/>
      <dgm:spPr>
        <a:solidFill>
          <a:srgbClr val="000099"/>
        </a:solidFill>
      </dgm:spPr>
      <dgm:t>
        <a:bodyPr/>
        <a:lstStyle/>
        <a:p>
          <a:pPr algn="ctr">
            <a:lnSpc>
              <a:spcPct val="100000"/>
            </a:lnSpc>
            <a:spcAft>
              <a:spcPts val="0"/>
            </a:spcAft>
          </a:pPr>
          <a:r>
            <a:rPr lang="en-US" sz="2000" b="1" u="sng" strike="noStrike" dirty="0" smtClean="0">
              <a:solidFill>
                <a:schemeClr val="tx1"/>
              </a:solidFill>
              <a:effectLst/>
              <a:latin typeface="+mj-lt"/>
            </a:rPr>
            <a:t>Math</a:t>
          </a:r>
        </a:p>
        <a:p>
          <a:pPr algn="ctr">
            <a:lnSpc>
              <a:spcPct val="100000"/>
            </a:lnSpc>
            <a:spcAft>
              <a:spcPts val="0"/>
            </a:spcAft>
          </a:pPr>
          <a:r>
            <a:rPr lang="en-US" sz="1300" b="1" strike="noStrike" dirty="0" smtClean="0">
              <a:solidFill>
                <a:schemeClr val="tx1"/>
              </a:solidFill>
              <a:effectLst/>
              <a:latin typeface="+mj-lt"/>
            </a:rPr>
            <a:t>4 Credits</a:t>
          </a:r>
        </a:p>
        <a:p>
          <a:pPr algn="ctr">
            <a:lnSpc>
              <a:spcPct val="100000"/>
            </a:lnSpc>
            <a:spcAft>
              <a:spcPts val="0"/>
            </a:spcAft>
          </a:pPr>
          <a:endParaRPr lang="en-US" sz="300" b="1" strike="noStrike" dirty="0" smtClean="0">
            <a:solidFill>
              <a:schemeClr val="tx1"/>
            </a:solidFill>
            <a:effectLst/>
            <a:latin typeface="+mj-lt"/>
          </a:endParaRPr>
        </a:p>
        <a:p>
          <a:pPr algn="ctr">
            <a:lnSpc>
              <a:spcPct val="100000"/>
            </a:lnSpc>
            <a:spcAft>
              <a:spcPts val="0"/>
            </a:spcAft>
          </a:pPr>
          <a:r>
            <a:rPr lang="en-US" sz="1700" b="1" strike="noStrike" dirty="0" smtClean="0">
              <a:solidFill>
                <a:schemeClr val="tx1"/>
              </a:solidFill>
              <a:effectLst/>
              <a:latin typeface="+mj-lt"/>
            </a:rPr>
            <a:t>Algebra I </a:t>
          </a:r>
          <a:endParaRPr lang="en-US" sz="1700" b="1" strike="noStrike" dirty="0" smtClean="0">
            <a:solidFill>
              <a:schemeClr val="tx1"/>
            </a:solidFill>
            <a:effectLst/>
            <a:latin typeface="+mj-lt"/>
          </a:endParaRPr>
        </a:p>
        <a:p>
          <a:pPr algn="ctr">
            <a:lnSpc>
              <a:spcPct val="100000"/>
            </a:lnSpc>
            <a:spcAft>
              <a:spcPts val="0"/>
            </a:spcAft>
          </a:pPr>
          <a:r>
            <a:rPr lang="en-US" sz="1100" b="1" strike="noStrike" dirty="0" smtClean="0">
              <a:solidFill>
                <a:schemeClr val="tx1"/>
              </a:solidFill>
              <a:effectLst/>
              <a:latin typeface="+mj-lt"/>
            </a:rPr>
            <a:t>(</a:t>
          </a:r>
          <a:r>
            <a:rPr lang="en-US" sz="1000" b="1" strike="noStrike" dirty="0" smtClean="0">
              <a:solidFill>
                <a:schemeClr val="tx1"/>
              </a:solidFill>
              <a:effectLst/>
              <a:latin typeface="+mj-lt"/>
            </a:rPr>
            <a:t>8</a:t>
          </a:r>
          <a:r>
            <a:rPr lang="en-US" sz="1000" b="1" strike="noStrike" baseline="30000" dirty="0" smtClean="0">
              <a:solidFill>
                <a:schemeClr val="tx1"/>
              </a:solidFill>
              <a:effectLst/>
              <a:latin typeface="+mj-lt"/>
            </a:rPr>
            <a:t>th</a:t>
          </a:r>
          <a:r>
            <a:rPr lang="en-US" sz="1000" b="1" strike="noStrike" dirty="0" smtClean="0">
              <a:solidFill>
                <a:schemeClr val="tx1"/>
              </a:solidFill>
              <a:effectLst/>
              <a:latin typeface="+mj-lt"/>
            </a:rPr>
            <a:t> gr. Alg. doesn't count as 1 of the 4 required HS math credits)</a:t>
          </a:r>
          <a:endParaRPr lang="en-US" sz="1000" b="1" strike="noStrike" dirty="0" smtClean="0">
            <a:solidFill>
              <a:schemeClr val="tx1"/>
            </a:solidFill>
            <a:effectLst/>
            <a:latin typeface="+mj-lt"/>
          </a:endParaRPr>
        </a:p>
        <a:p>
          <a:pPr algn="ctr">
            <a:lnSpc>
              <a:spcPct val="100000"/>
            </a:lnSpc>
            <a:spcAft>
              <a:spcPts val="0"/>
            </a:spcAft>
          </a:pPr>
          <a:r>
            <a:rPr lang="en-US" sz="1700" b="1" strike="noStrike" dirty="0" smtClean="0">
              <a:solidFill>
                <a:schemeClr val="tx1"/>
              </a:solidFill>
              <a:effectLst/>
              <a:latin typeface="+mj-lt"/>
            </a:rPr>
            <a:t>Geometry</a:t>
          </a:r>
        </a:p>
        <a:p>
          <a:pPr algn="ctr">
            <a:lnSpc>
              <a:spcPct val="100000"/>
            </a:lnSpc>
            <a:spcAft>
              <a:spcPts val="0"/>
            </a:spcAft>
          </a:pPr>
          <a:r>
            <a:rPr lang="en-US" sz="1700" b="1" strike="noStrike" dirty="0" smtClean="0">
              <a:solidFill>
                <a:schemeClr val="tx1"/>
              </a:solidFill>
              <a:effectLst/>
              <a:latin typeface="+mj-lt"/>
            </a:rPr>
            <a:t>Algebra II</a:t>
          </a:r>
        </a:p>
        <a:p>
          <a:pPr algn="ctr">
            <a:lnSpc>
              <a:spcPct val="100000"/>
            </a:lnSpc>
            <a:spcAft>
              <a:spcPts val="0"/>
            </a:spcAft>
          </a:pPr>
          <a:r>
            <a:rPr lang="en-US" sz="1700" b="1" strike="noStrike" dirty="0" smtClean="0">
              <a:solidFill>
                <a:schemeClr val="tx1"/>
              </a:solidFill>
              <a:effectLst/>
              <a:latin typeface="+mj-lt"/>
            </a:rPr>
            <a:t>Math Beyond..</a:t>
          </a:r>
        </a:p>
      </dgm:t>
    </dgm:pt>
    <dgm:pt modelId="{0632B115-F1C3-41AE-A918-9003F47EE1B6}" type="parTrans" cxnId="{69D879BC-A8E4-4CAA-B47E-C0B99CD834E5}">
      <dgm:prSet/>
      <dgm:spPr/>
      <dgm:t>
        <a:bodyPr/>
        <a:lstStyle/>
        <a:p>
          <a:pPr algn="ctr"/>
          <a:endParaRPr lang="en-US"/>
        </a:p>
      </dgm:t>
    </dgm:pt>
    <dgm:pt modelId="{AF455BC9-F17A-43FB-9D22-211871F127E6}" type="sibTrans" cxnId="{69D879BC-A8E4-4CAA-B47E-C0B99CD834E5}">
      <dgm:prSet/>
      <dgm:spPr/>
      <dgm:t>
        <a:bodyPr/>
        <a:lstStyle/>
        <a:p>
          <a:pPr algn="ctr"/>
          <a:endParaRPr lang="en-US"/>
        </a:p>
      </dgm:t>
    </dgm:pt>
    <dgm:pt modelId="{C915371E-BC05-489E-900C-A85991FECC1A}" type="pres">
      <dgm:prSet presAssocID="{0EDB5DD9-01EA-427A-BF47-DE7733ECDEEE}" presName="diagram" presStyleCnt="0">
        <dgm:presLayoutVars>
          <dgm:dir/>
          <dgm:resizeHandles val="exact"/>
        </dgm:presLayoutVars>
      </dgm:prSet>
      <dgm:spPr/>
      <dgm:t>
        <a:bodyPr/>
        <a:lstStyle/>
        <a:p>
          <a:endParaRPr lang="en-US"/>
        </a:p>
      </dgm:t>
    </dgm:pt>
    <dgm:pt modelId="{0ED573BE-0FDD-41E7-9EA7-93B5ACF35EE4}" type="pres">
      <dgm:prSet presAssocID="{4C9DB906-C01D-41E8-B90B-60A68360124F}" presName="node" presStyleLbl="node1" presStyleIdx="0" presStyleCnt="6" custAng="0" custScaleY="127244" custLinFactNeighborY="-163">
        <dgm:presLayoutVars>
          <dgm:bulletEnabled val="1"/>
        </dgm:presLayoutVars>
      </dgm:prSet>
      <dgm:spPr/>
      <dgm:t>
        <a:bodyPr/>
        <a:lstStyle/>
        <a:p>
          <a:endParaRPr lang="en-US"/>
        </a:p>
      </dgm:t>
    </dgm:pt>
    <dgm:pt modelId="{6617165D-9C97-440E-91A8-9DD9DFF3E4E7}" type="pres">
      <dgm:prSet presAssocID="{D5E386D4-E764-4E5B-8D36-9FE42D6BBE0F}" presName="sibTrans" presStyleCnt="0"/>
      <dgm:spPr/>
    </dgm:pt>
    <dgm:pt modelId="{2D18494C-BC7D-4F38-AECE-6AFAEBCA905C}" type="pres">
      <dgm:prSet presAssocID="{2348C222-EB95-407E-9A51-AF92692D6B6B}" presName="node" presStyleLbl="node1" presStyleIdx="1" presStyleCnt="6" custScaleY="127243" custLinFactNeighborX="-370" custLinFactNeighborY="-1675">
        <dgm:presLayoutVars>
          <dgm:bulletEnabled val="1"/>
        </dgm:presLayoutVars>
      </dgm:prSet>
      <dgm:spPr/>
      <dgm:t>
        <a:bodyPr/>
        <a:lstStyle/>
        <a:p>
          <a:endParaRPr lang="en-US"/>
        </a:p>
      </dgm:t>
    </dgm:pt>
    <dgm:pt modelId="{3E5F5D92-DE08-4129-BC67-8EAD7B39EB21}" type="pres">
      <dgm:prSet presAssocID="{AF455BC9-F17A-43FB-9D22-211871F127E6}" presName="sibTrans" presStyleCnt="0"/>
      <dgm:spPr/>
    </dgm:pt>
    <dgm:pt modelId="{EC92D59F-6BB7-41B1-85D1-D6F62C847D03}" type="pres">
      <dgm:prSet presAssocID="{94A98C57-14BE-4B03-B0D1-75115A4B8567}" presName="node" presStyleLbl="node1" presStyleIdx="2" presStyleCnt="6" custScaleY="127570">
        <dgm:presLayoutVars>
          <dgm:bulletEnabled val="1"/>
        </dgm:presLayoutVars>
      </dgm:prSet>
      <dgm:spPr/>
      <dgm:t>
        <a:bodyPr/>
        <a:lstStyle/>
        <a:p>
          <a:endParaRPr lang="en-US"/>
        </a:p>
      </dgm:t>
    </dgm:pt>
    <dgm:pt modelId="{7FC541C9-8B60-41A5-9FE4-A1FF473894D5}" type="pres">
      <dgm:prSet presAssocID="{EE59CF88-DD04-4DA5-86F0-E117FCB5E18A}" presName="sibTrans" presStyleCnt="0"/>
      <dgm:spPr/>
    </dgm:pt>
    <dgm:pt modelId="{77F92417-70C5-4265-BB6C-56DA3D84BF4A}" type="pres">
      <dgm:prSet presAssocID="{23F1F7D7-7765-48FA-9CE5-DAF98A4D08FD}" presName="node" presStyleLbl="node1" presStyleIdx="3" presStyleCnt="6" custScaleY="129282" custLinFactNeighborY="7337">
        <dgm:presLayoutVars>
          <dgm:bulletEnabled val="1"/>
        </dgm:presLayoutVars>
      </dgm:prSet>
      <dgm:spPr/>
      <dgm:t>
        <a:bodyPr/>
        <a:lstStyle/>
        <a:p>
          <a:endParaRPr lang="en-US"/>
        </a:p>
      </dgm:t>
    </dgm:pt>
    <dgm:pt modelId="{BA1C9E1E-819D-4383-A754-8606D8D21E2C}" type="pres">
      <dgm:prSet presAssocID="{3C9550FF-1930-4AE5-A33F-B5A72E2A7624}" presName="sibTrans" presStyleCnt="0"/>
      <dgm:spPr/>
    </dgm:pt>
    <dgm:pt modelId="{12C19F33-B2EE-45FF-9A9F-743C929B97BB}" type="pres">
      <dgm:prSet presAssocID="{5774FDE2-081A-4F1C-89F8-4C70D6A2CC38}" presName="node" presStyleLbl="node1" presStyleIdx="4" presStyleCnt="6" custScaleY="129283" custLinFactNeighborX="-370" custLinFactNeighborY="7338">
        <dgm:presLayoutVars>
          <dgm:bulletEnabled val="1"/>
        </dgm:presLayoutVars>
      </dgm:prSet>
      <dgm:spPr/>
      <dgm:t>
        <a:bodyPr/>
        <a:lstStyle/>
        <a:p>
          <a:endParaRPr lang="en-US"/>
        </a:p>
      </dgm:t>
    </dgm:pt>
    <dgm:pt modelId="{8E1DC0CB-B0EA-4E2E-AA71-48CD67B28D24}" type="pres">
      <dgm:prSet presAssocID="{1FB242E2-B20D-4078-A498-A3B9C8F3DCF2}" presName="sibTrans" presStyleCnt="0"/>
      <dgm:spPr/>
    </dgm:pt>
    <dgm:pt modelId="{D4C8F538-E5F8-4173-83DA-D294137529BB}" type="pres">
      <dgm:prSet presAssocID="{C48223EA-B5DA-484A-92F9-B1A8F4C6E39D}" presName="node" presStyleLbl="node1" presStyleIdx="5" presStyleCnt="6" custScaleY="129283" custLinFactNeighborX="-741" custLinFactNeighborY="7338">
        <dgm:presLayoutVars>
          <dgm:bulletEnabled val="1"/>
        </dgm:presLayoutVars>
      </dgm:prSet>
      <dgm:spPr/>
      <dgm:t>
        <a:bodyPr/>
        <a:lstStyle/>
        <a:p>
          <a:endParaRPr lang="en-US"/>
        </a:p>
      </dgm:t>
    </dgm:pt>
  </dgm:ptLst>
  <dgm:cxnLst>
    <dgm:cxn modelId="{772CF3C2-B586-439E-9956-B6FDE00CEC46}" type="presOf" srcId="{0EDB5DD9-01EA-427A-BF47-DE7733ECDEEE}" destId="{C915371E-BC05-489E-900C-A85991FECC1A}" srcOrd="0" destOrd="0" presId="urn:microsoft.com/office/officeart/2005/8/layout/default"/>
    <dgm:cxn modelId="{F4316C95-8195-488F-9AFD-DE8D55693E1E}" srcId="{0EDB5DD9-01EA-427A-BF47-DE7733ECDEEE}" destId="{23F1F7D7-7765-48FA-9CE5-DAF98A4D08FD}" srcOrd="3" destOrd="0" parTransId="{70B68F88-33BE-4F11-B81F-8DE698EADCA6}" sibTransId="{3C9550FF-1930-4AE5-A33F-B5A72E2A7624}"/>
    <dgm:cxn modelId="{420D9E46-2F38-4618-83C6-9130BC5EF304}" srcId="{0EDB5DD9-01EA-427A-BF47-DE7733ECDEEE}" destId="{94A98C57-14BE-4B03-B0D1-75115A4B8567}" srcOrd="2" destOrd="0" parTransId="{64FDDA8F-FE3C-4A0A-B96A-80796D69F427}" sibTransId="{EE59CF88-DD04-4DA5-86F0-E117FCB5E18A}"/>
    <dgm:cxn modelId="{370753EC-6AB1-4855-BC55-95B1A88E82E0}" type="presOf" srcId="{94A98C57-14BE-4B03-B0D1-75115A4B8567}" destId="{EC92D59F-6BB7-41B1-85D1-D6F62C847D03}" srcOrd="0" destOrd="0" presId="urn:microsoft.com/office/officeart/2005/8/layout/default"/>
    <dgm:cxn modelId="{AC4A2F7D-52A3-4271-B5E1-94312254B665}" type="presOf" srcId="{4C9DB906-C01D-41E8-B90B-60A68360124F}" destId="{0ED573BE-0FDD-41E7-9EA7-93B5ACF35EE4}" srcOrd="0" destOrd="0" presId="urn:microsoft.com/office/officeart/2005/8/layout/default"/>
    <dgm:cxn modelId="{42319FBA-3AE9-45C2-BCAD-0763B583CAFD}" type="presOf" srcId="{C48223EA-B5DA-484A-92F9-B1A8F4C6E39D}" destId="{D4C8F538-E5F8-4173-83DA-D294137529BB}" srcOrd="0" destOrd="0" presId="urn:microsoft.com/office/officeart/2005/8/layout/default"/>
    <dgm:cxn modelId="{ABDBF6E9-B5ED-4A88-98BD-EC15EC3CFCD9}" srcId="{0EDB5DD9-01EA-427A-BF47-DE7733ECDEEE}" destId="{C48223EA-B5DA-484A-92F9-B1A8F4C6E39D}" srcOrd="5" destOrd="0" parTransId="{D9135C45-1B1D-414F-82D0-CDB474B5E541}" sibTransId="{B3568D23-9180-49F1-AE13-D592EF3B75CD}"/>
    <dgm:cxn modelId="{8FC2F10A-0DE8-4D4B-B902-1E6833398D89}" type="presOf" srcId="{23F1F7D7-7765-48FA-9CE5-DAF98A4D08FD}" destId="{77F92417-70C5-4265-BB6C-56DA3D84BF4A}" srcOrd="0" destOrd="0" presId="urn:microsoft.com/office/officeart/2005/8/layout/default"/>
    <dgm:cxn modelId="{668B0D43-A3BB-4211-B3F0-FDEDCF3B93E2}" srcId="{0EDB5DD9-01EA-427A-BF47-DE7733ECDEEE}" destId="{5774FDE2-081A-4F1C-89F8-4C70D6A2CC38}" srcOrd="4" destOrd="0" parTransId="{6A7B7CDD-DDE0-4B4C-98D4-D314BEE2A194}" sibTransId="{1FB242E2-B20D-4078-A498-A3B9C8F3DCF2}"/>
    <dgm:cxn modelId="{69D879BC-A8E4-4CAA-B47E-C0B99CD834E5}" srcId="{0EDB5DD9-01EA-427A-BF47-DE7733ECDEEE}" destId="{2348C222-EB95-407E-9A51-AF92692D6B6B}" srcOrd="1" destOrd="0" parTransId="{0632B115-F1C3-41AE-A918-9003F47EE1B6}" sibTransId="{AF455BC9-F17A-43FB-9D22-211871F127E6}"/>
    <dgm:cxn modelId="{D2BA7F88-D720-463D-B5D0-8C523540E0B8}" srcId="{0EDB5DD9-01EA-427A-BF47-DE7733ECDEEE}" destId="{4C9DB906-C01D-41E8-B90B-60A68360124F}" srcOrd="0" destOrd="0" parTransId="{FE24CC18-F909-4A53-A6C6-76663FFBE552}" sibTransId="{D5E386D4-E764-4E5B-8D36-9FE42D6BBE0F}"/>
    <dgm:cxn modelId="{70E6883B-5182-4EC8-9504-DA6329677B72}" type="presOf" srcId="{5774FDE2-081A-4F1C-89F8-4C70D6A2CC38}" destId="{12C19F33-B2EE-45FF-9A9F-743C929B97BB}" srcOrd="0" destOrd="0" presId="urn:microsoft.com/office/officeart/2005/8/layout/default"/>
    <dgm:cxn modelId="{C623203C-ADDA-4F5A-ADF4-872A5BB3FD59}" type="presOf" srcId="{2348C222-EB95-407E-9A51-AF92692D6B6B}" destId="{2D18494C-BC7D-4F38-AECE-6AFAEBCA905C}" srcOrd="0" destOrd="0" presId="urn:microsoft.com/office/officeart/2005/8/layout/default"/>
    <dgm:cxn modelId="{2E2F89AB-5A85-4FC2-BAA8-EB11AE708CD2}" type="presParOf" srcId="{C915371E-BC05-489E-900C-A85991FECC1A}" destId="{0ED573BE-0FDD-41E7-9EA7-93B5ACF35EE4}" srcOrd="0" destOrd="0" presId="urn:microsoft.com/office/officeart/2005/8/layout/default"/>
    <dgm:cxn modelId="{B5C66206-99DA-4A3E-9803-5644E4FA44F4}" type="presParOf" srcId="{C915371E-BC05-489E-900C-A85991FECC1A}" destId="{6617165D-9C97-440E-91A8-9DD9DFF3E4E7}" srcOrd="1" destOrd="0" presId="urn:microsoft.com/office/officeart/2005/8/layout/default"/>
    <dgm:cxn modelId="{7DDB6162-41C6-405E-9AF7-4AE41BB5911C}" type="presParOf" srcId="{C915371E-BC05-489E-900C-A85991FECC1A}" destId="{2D18494C-BC7D-4F38-AECE-6AFAEBCA905C}" srcOrd="2" destOrd="0" presId="urn:microsoft.com/office/officeart/2005/8/layout/default"/>
    <dgm:cxn modelId="{02CFD86A-2121-4072-9796-859A1BAEC08C}" type="presParOf" srcId="{C915371E-BC05-489E-900C-A85991FECC1A}" destId="{3E5F5D92-DE08-4129-BC67-8EAD7B39EB21}" srcOrd="3" destOrd="0" presId="urn:microsoft.com/office/officeart/2005/8/layout/default"/>
    <dgm:cxn modelId="{D8F2930A-FE79-4EA3-A6BC-7DAA84E407CE}" type="presParOf" srcId="{C915371E-BC05-489E-900C-A85991FECC1A}" destId="{EC92D59F-6BB7-41B1-85D1-D6F62C847D03}" srcOrd="4" destOrd="0" presId="urn:microsoft.com/office/officeart/2005/8/layout/default"/>
    <dgm:cxn modelId="{CFD7E358-C1A3-4D38-B710-C50DA73A50E2}" type="presParOf" srcId="{C915371E-BC05-489E-900C-A85991FECC1A}" destId="{7FC541C9-8B60-41A5-9FE4-A1FF473894D5}" srcOrd="5" destOrd="0" presId="urn:microsoft.com/office/officeart/2005/8/layout/default"/>
    <dgm:cxn modelId="{1BE7CA05-B6BE-4681-B6FA-178C3192563A}" type="presParOf" srcId="{C915371E-BC05-489E-900C-A85991FECC1A}" destId="{77F92417-70C5-4265-BB6C-56DA3D84BF4A}" srcOrd="6" destOrd="0" presId="urn:microsoft.com/office/officeart/2005/8/layout/default"/>
    <dgm:cxn modelId="{36C9C124-58B9-45AD-A73F-362320F70B44}" type="presParOf" srcId="{C915371E-BC05-489E-900C-A85991FECC1A}" destId="{BA1C9E1E-819D-4383-A754-8606D8D21E2C}" srcOrd="7" destOrd="0" presId="urn:microsoft.com/office/officeart/2005/8/layout/default"/>
    <dgm:cxn modelId="{C9A3C755-0CAE-43D6-854C-F7430D6DFE0A}" type="presParOf" srcId="{C915371E-BC05-489E-900C-A85991FECC1A}" destId="{12C19F33-B2EE-45FF-9A9F-743C929B97BB}" srcOrd="8" destOrd="0" presId="urn:microsoft.com/office/officeart/2005/8/layout/default"/>
    <dgm:cxn modelId="{FCE44C79-DF93-480B-83F7-33C9A1F6E102}" type="presParOf" srcId="{C915371E-BC05-489E-900C-A85991FECC1A}" destId="{8E1DC0CB-B0EA-4E2E-AA71-48CD67B28D24}" srcOrd="9" destOrd="0" presId="urn:microsoft.com/office/officeart/2005/8/layout/default"/>
    <dgm:cxn modelId="{873BB0BB-EBCA-44DA-BDEC-B991226A1A85}" type="presParOf" srcId="{C915371E-BC05-489E-900C-A85991FECC1A}" destId="{D4C8F538-E5F8-4173-83DA-D294137529BB}"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573BE-0FDD-41E7-9EA7-93B5ACF35EE4}">
      <dsp:nvSpPr>
        <dsp:cNvPr id="0" name=""/>
        <dsp:cNvSpPr/>
      </dsp:nvSpPr>
      <dsp:spPr>
        <a:xfrm>
          <a:off x="0" y="99527"/>
          <a:ext cx="2571749" cy="1963438"/>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u="sng" strike="noStrike" kern="1200" dirty="0" smtClean="0">
              <a:solidFill>
                <a:schemeClr val="tx1"/>
              </a:solidFill>
              <a:effectLst/>
              <a:latin typeface="+mj-lt"/>
            </a:rPr>
            <a:t>English</a:t>
          </a:r>
        </a:p>
        <a:p>
          <a:pPr lvl="0" algn="ctr" defTabSz="1111250">
            <a:lnSpc>
              <a:spcPct val="90000"/>
            </a:lnSpc>
            <a:spcBef>
              <a:spcPct val="0"/>
            </a:spcBef>
            <a:spcAft>
              <a:spcPct val="35000"/>
            </a:spcAft>
          </a:pPr>
          <a:r>
            <a:rPr lang="en-US" sz="2000" b="1" strike="noStrike" kern="1200" dirty="0" smtClean="0">
              <a:solidFill>
                <a:schemeClr val="tx1"/>
              </a:solidFill>
              <a:effectLst/>
              <a:latin typeface="+mj-lt"/>
            </a:rPr>
            <a:t>4 Credits</a:t>
          </a:r>
          <a:endParaRPr lang="en-US" sz="2000" b="1" strike="noStrike" kern="1200" dirty="0">
            <a:solidFill>
              <a:schemeClr val="tx1"/>
            </a:solidFill>
            <a:effectLst/>
            <a:latin typeface="+mj-lt"/>
          </a:endParaRPr>
        </a:p>
      </dsp:txBody>
      <dsp:txXfrm>
        <a:off x="0" y="99527"/>
        <a:ext cx="2571749" cy="1963438"/>
      </dsp:txXfrm>
    </dsp:sp>
    <dsp:sp modelId="{2D18494C-BC7D-4F38-AECE-6AFAEBCA905C}">
      <dsp:nvSpPr>
        <dsp:cNvPr id="0" name=""/>
        <dsp:cNvSpPr/>
      </dsp:nvSpPr>
      <dsp:spPr>
        <a:xfrm>
          <a:off x="2819409" y="76204"/>
          <a:ext cx="2571749" cy="1963423"/>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b="1" u="sng" strike="noStrike" kern="1200" dirty="0" smtClean="0">
              <a:solidFill>
                <a:schemeClr val="tx1"/>
              </a:solidFill>
              <a:effectLst/>
              <a:latin typeface="+mj-lt"/>
            </a:rPr>
            <a:t>Math</a:t>
          </a:r>
        </a:p>
        <a:p>
          <a:pPr lvl="0" algn="ctr" defTabSz="889000">
            <a:lnSpc>
              <a:spcPct val="100000"/>
            </a:lnSpc>
            <a:spcBef>
              <a:spcPct val="0"/>
            </a:spcBef>
            <a:spcAft>
              <a:spcPts val="0"/>
            </a:spcAft>
          </a:pPr>
          <a:r>
            <a:rPr lang="en-US" sz="1300" b="1" strike="noStrike" kern="1200" dirty="0" smtClean="0">
              <a:solidFill>
                <a:schemeClr val="tx1"/>
              </a:solidFill>
              <a:effectLst/>
              <a:latin typeface="+mj-lt"/>
            </a:rPr>
            <a:t>4 Credits</a:t>
          </a:r>
        </a:p>
        <a:p>
          <a:pPr lvl="0" algn="ctr" defTabSz="889000">
            <a:lnSpc>
              <a:spcPct val="100000"/>
            </a:lnSpc>
            <a:spcBef>
              <a:spcPct val="0"/>
            </a:spcBef>
            <a:spcAft>
              <a:spcPts val="0"/>
            </a:spcAft>
          </a:pPr>
          <a:endParaRPr lang="en-US" sz="300" b="1" strike="noStrike" kern="1200" dirty="0" smtClean="0">
            <a:solidFill>
              <a:schemeClr val="tx1"/>
            </a:solidFill>
            <a:effectLst/>
            <a:latin typeface="+mj-lt"/>
          </a:endParaRPr>
        </a:p>
        <a:p>
          <a:pPr lvl="0" algn="ctr" defTabSz="889000">
            <a:lnSpc>
              <a:spcPct val="100000"/>
            </a:lnSpc>
            <a:spcBef>
              <a:spcPct val="0"/>
            </a:spcBef>
            <a:spcAft>
              <a:spcPts val="0"/>
            </a:spcAft>
          </a:pPr>
          <a:r>
            <a:rPr lang="en-US" sz="1700" b="1" strike="noStrike" kern="1200" dirty="0" smtClean="0">
              <a:solidFill>
                <a:schemeClr val="tx1"/>
              </a:solidFill>
              <a:effectLst/>
              <a:latin typeface="+mj-lt"/>
            </a:rPr>
            <a:t>Algebra I </a:t>
          </a:r>
          <a:endParaRPr lang="en-US" sz="1700" b="1" strike="noStrike" kern="1200" dirty="0" smtClean="0">
            <a:solidFill>
              <a:schemeClr val="tx1"/>
            </a:solidFill>
            <a:effectLst/>
            <a:latin typeface="+mj-lt"/>
          </a:endParaRPr>
        </a:p>
        <a:p>
          <a:pPr lvl="0" algn="ctr" defTabSz="889000">
            <a:lnSpc>
              <a:spcPct val="100000"/>
            </a:lnSpc>
            <a:spcBef>
              <a:spcPct val="0"/>
            </a:spcBef>
            <a:spcAft>
              <a:spcPts val="0"/>
            </a:spcAft>
          </a:pPr>
          <a:r>
            <a:rPr lang="en-US" sz="1100" b="1" strike="noStrike" kern="1200" dirty="0" smtClean="0">
              <a:solidFill>
                <a:schemeClr val="tx1"/>
              </a:solidFill>
              <a:effectLst/>
              <a:latin typeface="+mj-lt"/>
            </a:rPr>
            <a:t>(</a:t>
          </a:r>
          <a:r>
            <a:rPr lang="en-US" sz="1000" b="1" strike="noStrike" kern="1200" dirty="0" smtClean="0">
              <a:solidFill>
                <a:schemeClr val="tx1"/>
              </a:solidFill>
              <a:effectLst/>
              <a:latin typeface="+mj-lt"/>
            </a:rPr>
            <a:t>8</a:t>
          </a:r>
          <a:r>
            <a:rPr lang="en-US" sz="1000" b="1" strike="noStrike" kern="1200" baseline="30000" dirty="0" smtClean="0">
              <a:solidFill>
                <a:schemeClr val="tx1"/>
              </a:solidFill>
              <a:effectLst/>
              <a:latin typeface="+mj-lt"/>
            </a:rPr>
            <a:t>th</a:t>
          </a:r>
          <a:r>
            <a:rPr lang="en-US" sz="1000" b="1" strike="noStrike" kern="1200" dirty="0" smtClean="0">
              <a:solidFill>
                <a:schemeClr val="tx1"/>
              </a:solidFill>
              <a:effectLst/>
              <a:latin typeface="+mj-lt"/>
            </a:rPr>
            <a:t> gr. Alg. doesn't count as 1 of the 4 required HS math credits)</a:t>
          </a:r>
          <a:endParaRPr lang="en-US" sz="1000" b="1" strike="noStrike" kern="1200" dirty="0" smtClean="0">
            <a:solidFill>
              <a:schemeClr val="tx1"/>
            </a:solidFill>
            <a:effectLst/>
            <a:latin typeface="+mj-lt"/>
          </a:endParaRPr>
        </a:p>
        <a:p>
          <a:pPr lvl="0" algn="ctr" defTabSz="889000">
            <a:lnSpc>
              <a:spcPct val="100000"/>
            </a:lnSpc>
            <a:spcBef>
              <a:spcPct val="0"/>
            </a:spcBef>
            <a:spcAft>
              <a:spcPts val="0"/>
            </a:spcAft>
          </a:pPr>
          <a:r>
            <a:rPr lang="en-US" sz="1700" b="1" strike="noStrike" kern="1200" dirty="0" smtClean="0">
              <a:solidFill>
                <a:schemeClr val="tx1"/>
              </a:solidFill>
              <a:effectLst/>
              <a:latin typeface="+mj-lt"/>
            </a:rPr>
            <a:t>Geometry</a:t>
          </a:r>
        </a:p>
        <a:p>
          <a:pPr lvl="0" algn="ctr" defTabSz="889000">
            <a:lnSpc>
              <a:spcPct val="100000"/>
            </a:lnSpc>
            <a:spcBef>
              <a:spcPct val="0"/>
            </a:spcBef>
            <a:spcAft>
              <a:spcPts val="0"/>
            </a:spcAft>
          </a:pPr>
          <a:r>
            <a:rPr lang="en-US" sz="1700" b="1" strike="noStrike" kern="1200" dirty="0" smtClean="0">
              <a:solidFill>
                <a:schemeClr val="tx1"/>
              </a:solidFill>
              <a:effectLst/>
              <a:latin typeface="+mj-lt"/>
            </a:rPr>
            <a:t>Algebra II</a:t>
          </a:r>
        </a:p>
        <a:p>
          <a:pPr lvl="0" algn="ctr" defTabSz="889000">
            <a:lnSpc>
              <a:spcPct val="100000"/>
            </a:lnSpc>
            <a:spcBef>
              <a:spcPct val="0"/>
            </a:spcBef>
            <a:spcAft>
              <a:spcPts val="0"/>
            </a:spcAft>
          </a:pPr>
          <a:r>
            <a:rPr lang="en-US" sz="1700" b="1" strike="noStrike" kern="1200" dirty="0" smtClean="0">
              <a:solidFill>
                <a:schemeClr val="tx1"/>
              </a:solidFill>
              <a:effectLst/>
              <a:latin typeface="+mj-lt"/>
            </a:rPr>
            <a:t>Math Beyond..</a:t>
          </a:r>
        </a:p>
      </dsp:txBody>
      <dsp:txXfrm>
        <a:off x="2819409" y="76204"/>
        <a:ext cx="2571749" cy="1963423"/>
      </dsp:txXfrm>
    </dsp:sp>
    <dsp:sp modelId="{EC92D59F-6BB7-41B1-85D1-D6F62C847D03}">
      <dsp:nvSpPr>
        <dsp:cNvPr id="0" name=""/>
        <dsp:cNvSpPr/>
      </dsp:nvSpPr>
      <dsp:spPr>
        <a:xfrm>
          <a:off x="5657849" y="99527"/>
          <a:ext cx="2571749" cy="1968468"/>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b="1" u="sng" strike="noStrike" kern="1200" dirty="0" smtClean="0">
              <a:solidFill>
                <a:schemeClr val="tx1"/>
              </a:solidFill>
              <a:effectLst/>
              <a:latin typeface="+mj-lt"/>
            </a:rPr>
            <a:t>Science</a:t>
          </a:r>
        </a:p>
        <a:p>
          <a:pPr lvl="0" algn="ctr" defTabSz="1066800">
            <a:lnSpc>
              <a:spcPct val="100000"/>
            </a:lnSpc>
            <a:spcBef>
              <a:spcPct val="0"/>
            </a:spcBef>
            <a:spcAft>
              <a:spcPts val="0"/>
            </a:spcAft>
          </a:pPr>
          <a:r>
            <a:rPr lang="en-US" sz="1500" b="1" strike="noStrike" kern="1200" dirty="0" smtClean="0">
              <a:solidFill>
                <a:schemeClr val="tx1"/>
              </a:solidFill>
              <a:effectLst/>
              <a:latin typeface="+mj-lt"/>
            </a:rPr>
            <a:t>3  Credits</a:t>
          </a:r>
        </a:p>
        <a:p>
          <a:pPr lvl="0" algn="ctr" defTabSz="1066800">
            <a:lnSpc>
              <a:spcPct val="100000"/>
            </a:lnSpc>
            <a:spcBef>
              <a:spcPct val="0"/>
            </a:spcBef>
            <a:spcAft>
              <a:spcPts val="0"/>
            </a:spcAft>
          </a:pPr>
          <a:endParaRPr lang="en-US" sz="800" b="1" strike="noStrike" kern="1200" dirty="0" smtClean="0">
            <a:solidFill>
              <a:schemeClr val="tx1"/>
            </a:solidFill>
            <a:effectLst/>
            <a:latin typeface="+mj-lt"/>
          </a:endParaRPr>
        </a:p>
        <a:p>
          <a:pPr lvl="0" algn="ctr" defTabSz="1066800">
            <a:lnSpc>
              <a:spcPct val="90000"/>
            </a:lnSpc>
            <a:spcBef>
              <a:spcPct val="0"/>
            </a:spcBef>
            <a:spcAft>
              <a:spcPts val="400"/>
            </a:spcAft>
          </a:pPr>
          <a:r>
            <a:rPr lang="en-US" sz="1700" b="1" strike="noStrike" kern="1200" dirty="0" smtClean="0">
              <a:solidFill>
                <a:schemeClr val="tx1"/>
              </a:solidFill>
              <a:effectLst/>
              <a:latin typeface="+mj-lt"/>
            </a:rPr>
            <a:t>Biology</a:t>
          </a:r>
        </a:p>
        <a:p>
          <a:pPr lvl="0" algn="ctr" defTabSz="1066800">
            <a:lnSpc>
              <a:spcPct val="90000"/>
            </a:lnSpc>
            <a:spcBef>
              <a:spcPct val="0"/>
            </a:spcBef>
            <a:spcAft>
              <a:spcPts val="400"/>
            </a:spcAft>
          </a:pPr>
          <a:r>
            <a:rPr lang="en-US" sz="1700" b="1" strike="noStrike" kern="1200" dirty="0" smtClean="0">
              <a:solidFill>
                <a:schemeClr val="tx1"/>
              </a:solidFill>
              <a:effectLst/>
              <a:latin typeface="+mj-lt"/>
            </a:rPr>
            <a:t>Chemistry or Physics</a:t>
          </a:r>
          <a:endParaRPr lang="en-US" sz="1700" b="1" strike="noStrike" kern="1200" dirty="0" smtClean="0">
            <a:solidFill>
              <a:schemeClr val="tx1"/>
            </a:solidFill>
            <a:effectLst/>
            <a:latin typeface="+mj-lt"/>
          </a:endParaRPr>
        </a:p>
        <a:p>
          <a:pPr lvl="0" algn="ctr" defTabSz="1066800">
            <a:lnSpc>
              <a:spcPct val="90000"/>
            </a:lnSpc>
            <a:spcBef>
              <a:spcPct val="0"/>
            </a:spcBef>
            <a:spcAft>
              <a:spcPts val="400"/>
            </a:spcAft>
          </a:pPr>
          <a:r>
            <a:rPr lang="en-US" sz="1700" b="1" strike="noStrike" kern="1200" dirty="0" smtClean="0">
              <a:solidFill>
                <a:schemeClr val="tx1"/>
              </a:solidFill>
              <a:effectLst/>
              <a:latin typeface="+mj-lt"/>
            </a:rPr>
            <a:t>3</a:t>
          </a:r>
          <a:r>
            <a:rPr lang="en-US" sz="1700" b="1" strike="noStrike" kern="1200" baseline="30000" dirty="0" smtClean="0">
              <a:solidFill>
                <a:schemeClr val="tx1"/>
              </a:solidFill>
              <a:effectLst/>
              <a:latin typeface="+mj-lt"/>
            </a:rPr>
            <a:t>rd</a:t>
          </a:r>
          <a:r>
            <a:rPr lang="en-US" sz="1700" b="1" strike="noStrike" kern="1200" dirty="0" smtClean="0">
              <a:solidFill>
                <a:schemeClr val="tx1"/>
              </a:solidFill>
              <a:effectLst/>
              <a:latin typeface="+mj-lt"/>
            </a:rPr>
            <a:t> Lab </a:t>
          </a:r>
          <a:r>
            <a:rPr lang="en-US" sz="1700" b="1" strike="noStrike" kern="1200" dirty="0" smtClean="0">
              <a:solidFill>
                <a:schemeClr val="tx1"/>
              </a:solidFill>
              <a:effectLst/>
              <a:latin typeface="+mj-lt"/>
            </a:rPr>
            <a:t>Science</a:t>
          </a:r>
          <a:endParaRPr lang="en-US" sz="1700" b="1" strike="noStrike" kern="1200" dirty="0" smtClean="0">
            <a:solidFill>
              <a:schemeClr val="tx1"/>
            </a:solidFill>
            <a:effectLst/>
            <a:latin typeface="+mj-lt"/>
          </a:endParaRPr>
        </a:p>
      </dsp:txBody>
      <dsp:txXfrm>
        <a:off x="5657849" y="99527"/>
        <a:ext cx="2571749" cy="1968468"/>
      </dsp:txXfrm>
    </dsp:sp>
    <dsp:sp modelId="{77F92417-70C5-4265-BB6C-56DA3D84BF4A}">
      <dsp:nvSpPr>
        <dsp:cNvPr id="0" name=""/>
        <dsp:cNvSpPr/>
      </dsp:nvSpPr>
      <dsp:spPr>
        <a:xfrm>
          <a:off x="0" y="2424714"/>
          <a:ext cx="2571749" cy="1994885"/>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111250">
            <a:lnSpc>
              <a:spcPct val="100000"/>
            </a:lnSpc>
            <a:spcBef>
              <a:spcPct val="0"/>
            </a:spcBef>
            <a:spcAft>
              <a:spcPts val="0"/>
            </a:spcAft>
          </a:pPr>
          <a:r>
            <a:rPr lang="en-US" sz="2400" b="1" u="sng" strike="noStrike" kern="1200" dirty="0" smtClean="0">
              <a:solidFill>
                <a:schemeClr val="tx1"/>
              </a:solidFill>
              <a:effectLst/>
              <a:latin typeface="+mj-lt"/>
            </a:rPr>
            <a:t>Social Studies</a:t>
          </a:r>
        </a:p>
        <a:p>
          <a:pPr lvl="0" algn="ctr" defTabSz="1111250">
            <a:lnSpc>
              <a:spcPct val="100000"/>
            </a:lnSpc>
            <a:spcBef>
              <a:spcPct val="0"/>
            </a:spcBef>
            <a:spcAft>
              <a:spcPts val="0"/>
            </a:spcAft>
          </a:pPr>
          <a:r>
            <a:rPr lang="en-US" sz="1500" b="1" strike="noStrike" kern="1200" dirty="0" smtClean="0">
              <a:solidFill>
                <a:schemeClr val="tx1"/>
              </a:solidFill>
              <a:effectLst/>
              <a:latin typeface="+mj-lt"/>
            </a:rPr>
            <a:t>3.5 Credits</a:t>
          </a:r>
        </a:p>
        <a:p>
          <a:pPr lvl="0" algn="ctr" defTabSz="1111250">
            <a:lnSpc>
              <a:spcPct val="100000"/>
            </a:lnSpc>
            <a:spcBef>
              <a:spcPct val="0"/>
            </a:spcBef>
            <a:spcAft>
              <a:spcPts val="0"/>
            </a:spcAft>
          </a:pPr>
          <a:endParaRPr lang="en-US" sz="800" b="1" strike="noStrike" kern="1200" dirty="0" smtClean="0">
            <a:solidFill>
              <a:schemeClr val="tx1"/>
            </a:solidFill>
            <a:effectLst/>
            <a:latin typeface="+mj-lt"/>
          </a:endParaRPr>
        </a:p>
        <a:p>
          <a:pPr lvl="0" algn="ctr" defTabSz="1111250">
            <a:lnSpc>
              <a:spcPct val="100000"/>
            </a:lnSpc>
            <a:spcBef>
              <a:spcPct val="0"/>
            </a:spcBef>
            <a:spcAft>
              <a:spcPts val="0"/>
            </a:spcAft>
          </a:pPr>
          <a:r>
            <a:rPr lang="en-US" sz="1700" b="1" strike="noStrike" kern="1200" dirty="0" smtClean="0">
              <a:solidFill>
                <a:schemeClr val="tx1"/>
              </a:solidFill>
              <a:effectLst/>
              <a:latin typeface="+mj-lt"/>
            </a:rPr>
            <a:t>World History/Geography</a:t>
          </a:r>
        </a:p>
        <a:p>
          <a:pPr lvl="0" algn="ctr" defTabSz="1111250">
            <a:lnSpc>
              <a:spcPct val="100000"/>
            </a:lnSpc>
            <a:spcBef>
              <a:spcPct val="0"/>
            </a:spcBef>
            <a:spcAft>
              <a:spcPts val="0"/>
            </a:spcAft>
          </a:pPr>
          <a:r>
            <a:rPr lang="en-US" sz="1700" b="1" strike="noStrike" kern="1200" dirty="0" smtClean="0">
              <a:solidFill>
                <a:schemeClr val="tx1"/>
              </a:solidFill>
              <a:effectLst/>
              <a:latin typeface="+mj-lt"/>
            </a:rPr>
            <a:t>US History</a:t>
          </a:r>
        </a:p>
        <a:p>
          <a:pPr lvl="0" algn="ctr" defTabSz="1111250">
            <a:lnSpc>
              <a:spcPct val="100000"/>
            </a:lnSpc>
            <a:spcBef>
              <a:spcPct val="0"/>
            </a:spcBef>
            <a:spcAft>
              <a:spcPts val="0"/>
            </a:spcAft>
          </a:pPr>
          <a:r>
            <a:rPr lang="en-US" sz="1700" b="1" strike="noStrike" kern="1200" dirty="0" smtClean="0">
              <a:solidFill>
                <a:schemeClr val="tx1"/>
              </a:solidFill>
              <a:effectLst/>
              <a:latin typeface="+mj-lt"/>
            </a:rPr>
            <a:t>US Gov. &amp; Economics</a:t>
          </a:r>
        </a:p>
        <a:p>
          <a:pPr lvl="0" algn="ctr" defTabSz="1111250">
            <a:lnSpc>
              <a:spcPct val="100000"/>
            </a:lnSpc>
            <a:spcBef>
              <a:spcPct val="0"/>
            </a:spcBef>
            <a:spcAft>
              <a:spcPts val="0"/>
            </a:spcAft>
          </a:pPr>
          <a:r>
            <a:rPr lang="en-US" sz="1700" b="1" strike="noStrike" kern="1200" dirty="0" smtClean="0">
              <a:solidFill>
                <a:schemeClr val="tx1"/>
              </a:solidFill>
              <a:effectLst/>
              <a:latin typeface="+mj-lt"/>
            </a:rPr>
            <a:t>Personal Finance</a:t>
          </a:r>
          <a:endParaRPr lang="en-US" sz="1700" b="1" strike="noStrike" kern="1200" dirty="0">
            <a:solidFill>
              <a:schemeClr val="tx1"/>
            </a:solidFill>
            <a:effectLst/>
            <a:latin typeface="+mj-lt"/>
          </a:endParaRPr>
        </a:p>
      </dsp:txBody>
      <dsp:txXfrm>
        <a:off x="0" y="2424714"/>
        <a:ext cx="2571749" cy="1994885"/>
      </dsp:txXfrm>
    </dsp:sp>
    <dsp:sp modelId="{12C19F33-B2EE-45FF-9A9F-743C929B97BB}">
      <dsp:nvSpPr>
        <dsp:cNvPr id="0" name=""/>
        <dsp:cNvSpPr/>
      </dsp:nvSpPr>
      <dsp:spPr>
        <a:xfrm>
          <a:off x="2819409" y="2424698"/>
          <a:ext cx="2571749" cy="1994901"/>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100000"/>
            </a:lnSpc>
            <a:spcBef>
              <a:spcPct val="0"/>
            </a:spcBef>
            <a:spcAft>
              <a:spcPts val="0"/>
            </a:spcAft>
          </a:pPr>
          <a:r>
            <a:rPr lang="en-US" sz="2400" b="1" u="sng" strike="noStrike" kern="1200" cap="none" spc="0" dirty="0" smtClean="0">
              <a:ln w="50800"/>
              <a:solidFill>
                <a:schemeClr val="tx1"/>
              </a:solidFill>
              <a:effectLst/>
              <a:latin typeface="+mj-lt"/>
            </a:rPr>
            <a:t>Health</a:t>
          </a:r>
        </a:p>
        <a:p>
          <a:pPr lvl="0" algn="ctr" defTabSz="1066800">
            <a:lnSpc>
              <a:spcPct val="100000"/>
            </a:lnSpc>
            <a:spcBef>
              <a:spcPct val="0"/>
            </a:spcBef>
            <a:spcAft>
              <a:spcPts val="0"/>
            </a:spcAft>
          </a:pPr>
          <a:r>
            <a:rPr lang="en-US" sz="1500" b="1" strike="noStrike" kern="1200" cap="none" spc="0" dirty="0" smtClean="0">
              <a:ln w="50800"/>
              <a:solidFill>
                <a:schemeClr val="tx1"/>
              </a:solidFill>
              <a:effectLst/>
              <a:latin typeface="+mj-lt"/>
            </a:rPr>
            <a:t>1.5 Credits</a:t>
          </a:r>
        </a:p>
        <a:p>
          <a:pPr lvl="0" algn="ctr" defTabSz="1066800">
            <a:lnSpc>
              <a:spcPct val="100000"/>
            </a:lnSpc>
            <a:spcBef>
              <a:spcPct val="0"/>
            </a:spcBef>
            <a:spcAft>
              <a:spcPts val="0"/>
            </a:spcAft>
          </a:pPr>
          <a:endParaRPr lang="en-US" sz="1500" b="1" strike="noStrike" kern="1200" cap="none" spc="0" dirty="0" smtClean="0">
            <a:ln w="50800"/>
            <a:solidFill>
              <a:schemeClr val="tx1"/>
            </a:solidFill>
            <a:effectLst/>
            <a:latin typeface="+mj-lt"/>
          </a:endParaRPr>
        </a:p>
        <a:p>
          <a:pPr lvl="0" algn="ctr" defTabSz="1066800">
            <a:lnSpc>
              <a:spcPct val="100000"/>
            </a:lnSpc>
            <a:spcBef>
              <a:spcPct val="0"/>
            </a:spcBef>
            <a:spcAft>
              <a:spcPts val="0"/>
            </a:spcAft>
          </a:pPr>
          <a:r>
            <a:rPr lang="en-US" sz="1500" b="1" strike="noStrike" kern="1200" cap="none" spc="0" dirty="0" smtClean="0">
              <a:ln w="50800"/>
              <a:solidFill>
                <a:schemeClr val="tx1"/>
              </a:solidFill>
              <a:effectLst/>
              <a:latin typeface="+mj-lt"/>
            </a:rPr>
            <a:t>Lifetime Wellness</a:t>
          </a:r>
        </a:p>
        <a:p>
          <a:pPr lvl="0" algn="ctr" defTabSz="1066800">
            <a:lnSpc>
              <a:spcPct val="100000"/>
            </a:lnSpc>
            <a:spcBef>
              <a:spcPct val="0"/>
            </a:spcBef>
            <a:spcAft>
              <a:spcPts val="0"/>
            </a:spcAft>
          </a:pPr>
          <a:r>
            <a:rPr lang="en-US" sz="1500" b="1" strike="noStrike" kern="1200" cap="none" spc="0" dirty="0" smtClean="0">
              <a:ln w="50800"/>
              <a:solidFill>
                <a:schemeClr val="tx1"/>
              </a:solidFill>
              <a:effectLst/>
              <a:latin typeface="+mj-lt"/>
            </a:rPr>
            <a:t>0.5 Health or</a:t>
          </a:r>
        </a:p>
        <a:p>
          <a:pPr lvl="0" algn="ctr" defTabSz="1066800">
            <a:lnSpc>
              <a:spcPct val="100000"/>
            </a:lnSpc>
            <a:spcBef>
              <a:spcPct val="0"/>
            </a:spcBef>
            <a:spcAft>
              <a:spcPts val="0"/>
            </a:spcAft>
          </a:pPr>
          <a:r>
            <a:rPr lang="en-US" sz="1500" b="1" strike="noStrike" kern="1200" cap="none" spc="0" dirty="0" smtClean="0">
              <a:ln w="50800"/>
              <a:solidFill>
                <a:schemeClr val="tx1"/>
              </a:solidFill>
              <a:effectLst/>
              <a:latin typeface="+mj-lt"/>
            </a:rPr>
            <a:t>Participation in Athletics</a:t>
          </a:r>
          <a:endParaRPr lang="en-US" sz="1500" b="1" strike="noStrike" kern="1200" cap="none" spc="0" dirty="0">
            <a:ln w="50800"/>
            <a:solidFill>
              <a:schemeClr val="tx1"/>
            </a:solidFill>
            <a:effectLst/>
            <a:latin typeface="+mj-lt"/>
          </a:endParaRPr>
        </a:p>
      </dsp:txBody>
      <dsp:txXfrm>
        <a:off x="2819409" y="2424698"/>
        <a:ext cx="2571749" cy="1994901"/>
      </dsp:txXfrm>
    </dsp:sp>
    <dsp:sp modelId="{D4C8F538-E5F8-4173-83DA-D294137529BB}">
      <dsp:nvSpPr>
        <dsp:cNvPr id="0" name=""/>
        <dsp:cNvSpPr/>
      </dsp:nvSpPr>
      <dsp:spPr>
        <a:xfrm>
          <a:off x="5638793" y="2424698"/>
          <a:ext cx="2571749" cy="1994901"/>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b="1" u="sng" strike="noStrike" kern="1200" dirty="0" smtClean="0">
              <a:solidFill>
                <a:schemeClr val="tx1"/>
              </a:solidFill>
              <a:effectLst/>
              <a:latin typeface="+mj-lt"/>
            </a:rPr>
            <a:t>Elective Focus</a:t>
          </a:r>
        </a:p>
        <a:p>
          <a:pPr lvl="0" algn="ctr" defTabSz="1066800">
            <a:lnSpc>
              <a:spcPct val="100000"/>
            </a:lnSpc>
            <a:spcBef>
              <a:spcPct val="0"/>
            </a:spcBef>
            <a:spcAft>
              <a:spcPts val="0"/>
            </a:spcAft>
          </a:pPr>
          <a:r>
            <a:rPr lang="en-US" sz="1500" b="1" strike="noStrike" kern="1200" dirty="0" smtClean="0">
              <a:solidFill>
                <a:schemeClr val="tx1"/>
              </a:solidFill>
              <a:effectLst/>
              <a:latin typeface="+mj-lt"/>
            </a:rPr>
            <a:t>3 Credits</a:t>
          </a:r>
        </a:p>
        <a:p>
          <a:pPr lvl="0" algn="ctr" defTabSz="1066800">
            <a:lnSpc>
              <a:spcPct val="100000"/>
            </a:lnSpc>
            <a:spcBef>
              <a:spcPct val="0"/>
            </a:spcBef>
            <a:spcAft>
              <a:spcPts val="0"/>
            </a:spcAft>
          </a:pPr>
          <a:endParaRPr lang="en-US" sz="1500" b="1" strike="noStrike" kern="1200" dirty="0" smtClean="0">
            <a:solidFill>
              <a:schemeClr val="tx1"/>
            </a:solidFill>
            <a:effectLst/>
            <a:latin typeface="+mj-lt"/>
          </a:endParaRPr>
        </a:p>
        <a:p>
          <a:pPr lvl="0" algn="l" defTabSz="1066800">
            <a:lnSpc>
              <a:spcPct val="100000"/>
            </a:lnSpc>
            <a:spcBef>
              <a:spcPct val="0"/>
            </a:spcBef>
            <a:spcAft>
              <a:spcPts val="0"/>
            </a:spcAft>
          </a:pPr>
          <a:r>
            <a:rPr lang="en-US" sz="1700" b="1" u="none" strike="noStrike" kern="1200" dirty="0" smtClean="0">
              <a:solidFill>
                <a:schemeClr val="tx1"/>
              </a:solidFill>
              <a:effectLst/>
              <a:latin typeface="+mj-lt"/>
            </a:rPr>
            <a:t>   - </a:t>
          </a:r>
          <a:r>
            <a:rPr lang="en-US" sz="1700" b="1" u="sng" strike="noStrike" kern="1200" dirty="0" smtClean="0">
              <a:solidFill>
                <a:schemeClr val="tx1"/>
              </a:solidFill>
              <a:effectLst/>
              <a:latin typeface="+mj-lt"/>
            </a:rPr>
            <a:t>Capstone </a:t>
          </a:r>
          <a:r>
            <a:rPr lang="en-US" sz="1700" b="1" u="sng" strike="noStrike" kern="1200" dirty="0" smtClean="0">
              <a:solidFill>
                <a:schemeClr val="tx1"/>
              </a:solidFill>
              <a:effectLst/>
              <a:latin typeface="+mj-lt"/>
            </a:rPr>
            <a:t>Project</a:t>
          </a:r>
          <a:endParaRPr lang="en-US" sz="1700" b="1" u="sng" strike="noStrike" kern="1200" dirty="0" smtClean="0">
            <a:solidFill>
              <a:schemeClr val="tx1"/>
            </a:solidFill>
            <a:effectLst/>
            <a:latin typeface="+mj-lt"/>
          </a:endParaRPr>
        </a:p>
        <a:p>
          <a:pPr lvl="0" algn="l" defTabSz="1066800">
            <a:lnSpc>
              <a:spcPct val="100000"/>
            </a:lnSpc>
            <a:spcBef>
              <a:spcPct val="0"/>
            </a:spcBef>
            <a:spcAft>
              <a:spcPts val="0"/>
            </a:spcAft>
          </a:pPr>
          <a:r>
            <a:rPr lang="en-US" sz="1700" b="1" u="none" strike="noStrike" kern="1200" dirty="0" smtClean="0">
              <a:solidFill>
                <a:schemeClr val="tx1"/>
              </a:solidFill>
              <a:effectLst/>
              <a:latin typeface="+mj-lt"/>
            </a:rPr>
            <a:t>   - </a:t>
          </a:r>
          <a:r>
            <a:rPr lang="en-US" sz="1700" b="1" u="sng" strike="noStrike" kern="1200" dirty="0" smtClean="0">
              <a:solidFill>
                <a:schemeClr val="tx1"/>
              </a:solidFill>
              <a:effectLst/>
              <a:latin typeface="+mj-lt"/>
            </a:rPr>
            <a:t>Computer Experience</a:t>
          </a:r>
          <a:endParaRPr lang="en-US" sz="1700" b="1" u="sng" strike="noStrike" kern="1200" dirty="0">
            <a:solidFill>
              <a:schemeClr val="tx1"/>
            </a:solidFill>
            <a:effectLst/>
            <a:latin typeface="+mj-lt"/>
          </a:endParaRPr>
        </a:p>
      </dsp:txBody>
      <dsp:txXfrm>
        <a:off x="5638793" y="2424698"/>
        <a:ext cx="2571749" cy="19949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D2C9F-AC49-46B4-BFA8-F852DFC9C520}" type="datetimeFigureOut">
              <a:rPr lang="en-US" smtClean="0"/>
              <a:pPr/>
              <a:t>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66D92-3266-4D81-B850-5D63E3F1C4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24700-FCCB-4D17-9935-24326E96263E}"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4700-FCCB-4D17-9935-24326E96263E}"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4700-FCCB-4D17-9935-24326E96263E}"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4700-FCCB-4D17-9935-24326E96263E}"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24700-FCCB-4D17-9935-24326E96263E}"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24700-FCCB-4D17-9935-24326E96263E}"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24700-FCCB-4D17-9935-24326E96263E}"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24700-FCCB-4D17-9935-24326E96263E}"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24700-FCCB-4D17-9935-24326E96263E}"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4700-FCCB-4D17-9935-24326E96263E}"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4700-FCCB-4D17-9935-24326E96263E}"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C7CB2-180B-4774-B65E-EFDF53F378D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24700-FCCB-4D17-9935-24326E96263E}"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C7CB2-180B-4774-B65E-EFDF53F378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college.jpg"/>
          <p:cNvPicPr>
            <a:picLocks noChangeAspect="1"/>
          </p:cNvPicPr>
          <p:nvPr/>
        </p:nvPicPr>
        <p:blipFill>
          <a:blip r:embed="rId2" cstate="print"/>
          <a:stretch>
            <a:fillRect/>
          </a:stretch>
        </p:blipFill>
        <p:spPr>
          <a:xfrm>
            <a:off x="8930" y="0"/>
            <a:ext cx="9135070" cy="6858000"/>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a:xfrm>
            <a:off x="0" y="1981200"/>
            <a:ext cx="9144000" cy="2209800"/>
          </a:xfrm>
          <a:prstGeom prst="rect">
            <a:avLst/>
          </a:prstGeom>
          <a:solidFill>
            <a:srgbClr val="000099"/>
          </a:solidFill>
          <a:ln w="15875">
            <a:solidFill>
              <a:schemeClr val="tx1"/>
            </a:solidFill>
            <a:prstDash val="soli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500" b="0" i="0" u="none" strike="noStrike" kern="1200" cap="none" spc="0" normalizeH="0" baseline="0" noProof="0" dirty="0" smtClean="0">
              <a:ln>
                <a:noFill/>
              </a:ln>
              <a:effectLst/>
              <a:uLnTx/>
              <a:uFillTx/>
              <a:latin typeface="Elephant"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effectLst/>
                <a:uLnTx/>
                <a:uFillTx/>
                <a:latin typeface="Elephant" pitchFamily="18" charset="0"/>
                <a:ea typeface="+mj-ea"/>
                <a:cs typeface="+mj-cs"/>
              </a:rPr>
              <a:t>Kingsbury High School</a:t>
            </a:r>
            <a:br>
              <a:rPr kumimoji="0" lang="en-US" sz="3500" b="0" i="0" u="none" strike="noStrike" kern="1200" cap="none" spc="0" normalizeH="0" baseline="0" noProof="0" dirty="0" smtClean="0">
                <a:ln>
                  <a:noFill/>
                </a:ln>
                <a:effectLst/>
                <a:uLnTx/>
                <a:uFillTx/>
                <a:latin typeface="Elephant" pitchFamily="18" charset="0"/>
                <a:ea typeface="+mj-ea"/>
                <a:cs typeface="+mj-cs"/>
              </a:rPr>
            </a:br>
            <a:r>
              <a:rPr lang="en-US" sz="3500" b="1" dirty="0" smtClean="0">
                <a:ln w="17780" cmpd="sng">
                  <a:solidFill>
                    <a:srgbClr val="FFFFFF"/>
                  </a:solidFill>
                  <a:prstDash val="solid"/>
                  <a:miter lim="800000"/>
                </a:ln>
                <a:solidFill>
                  <a:srgbClr val="000099"/>
                </a:solidFill>
                <a:effectLst>
                  <a:outerShdw blurRad="50800" algn="tl" rotWithShape="0">
                    <a:srgbClr val="000000"/>
                  </a:outerShdw>
                </a:effectLst>
                <a:latin typeface="Elephant" pitchFamily="18" charset="0"/>
              </a:rPr>
              <a:t>CLASS OF 2014</a:t>
            </a:r>
          </a:p>
          <a:p>
            <a:pPr lvl="0" algn="ctr">
              <a:spcBef>
                <a:spcPct val="0"/>
              </a:spcBef>
              <a:defRPr/>
            </a:pPr>
            <a:r>
              <a:rPr lang="en-US" sz="3500" dirty="0" smtClean="0">
                <a:latin typeface="Elephant" pitchFamily="18" charset="0"/>
              </a:rPr>
              <a:t>Graduation </a:t>
            </a:r>
            <a:r>
              <a:rPr lang="en-US" sz="3500" dirty="0" smtClean="0">
                <a:latin typeface="Elephant" pitchFamily="18" charset="0"/>
              </a:rPr>
              <a:t>Requirements</a:t>
            </a:r>
          </a:p>
          <a:p>
            <a:pPr lvl="0" algn="ctr">
              <a:spcBef>
                <a:spcPct val="0"/>
              </a:spcBef>
              <a:defRPr/>
            </a:pPr>
            <a:r>
              <a:rPr kumimoji="0" lang="en-US" sz="3500" b="0" i="0" u="none" strike="noStrike" kern="1200" cap="none" spc="0" normalizeH="0" baseline="0" noProof="0" dirty="0" smtClean="0">
                <a:ln>
                  <a:noFill/>
                </a:ln>
                <a:effectLst/>
                <a:uLnTx/>
                <a:uFillTx/>
                <a:latin typeface="Elephant" pitchFamily="18" charset="0"/>
                <a:ea typeface="+mj-ea"/>
                <a:cs typeface="+mj-cs"/>
              </a:rPr>
              <a:t>And Course Selection </a:t>
            </a:r>
            <a:r>
              <a:rPr lang="en-US" sz="3500" dirty="0" smtClean="0">
                <a:latin typeface="Elephant" pitchFamily="18" charset="0"/>
                <a:ea typeface="+mj-ea"/>
                <a:cs typeface="+mj-cs"/>
              </a:rPr>
              <a:t>I</a:t>
            </a:r>
            <a:r>
              <a:rPr kumimoji="0" lang="en-US" sz="3500" b="0" i="0" u="none" strike="noStrike" kern="1200" cap="none" spc="0" normalizeH="0" baseline="0" noProof="0" dirty="0" err="1" smtClean="0">
                <a:ln>
                  <a:noFill/>
                </a:ln>
                <a:effectLst/>
                <a:uLnTx/>
                <a:uFillTx/>
                <a:latin typeface="Elephant" pitchFamily="18" charset="0"/>
                <a:ea typeface="+mj-ea"/>
                <a:cs typeface="+mj-cs"/>
              </a:rPr>
              <a:t>nformation</a:t>
            </a:r>
            <a:r>
              <a:rPr kumimoji="0" lang="en-US" sz="3500" b="0" i="0" u="none" strike="noStrike" kern="1200" cap="none" spc="0" normalizeH="0" baseline="0" noProof="0" dirty="0" smtClean="0">
                <a:ln>
                  <a:noFill/>
                </a:ln>
                <a:effectLst/>
                <a:uLnTx/>
                <a:uFillTx/>
                <a:latin typeface="Elephant" pitchFamily="18" charset="0"/>
                <a:ea typeface="+mj-ea"/>
                <a:cs typeface="+mj-cs"/>
              </a:rPr>
              <a:t/>
            </a:r>
            <a:br>
              <a:rPr kumimoji="0" lang="en-US" sz="3500" b="0" i="0" u="none" strike="noStrike" kern="1200" cap="none" spc="0" normalizeH="0" baseline="0" noProof="0" dirty="0" smtClean="0">
                <a:ln>
                  <a:noFill/>
                </a:ln>
                <a:effectLst/>
                <a:uLnTx/>
                <a:uFillTx/>
                <a:latin typeface="Elephant" pitchFamily="18" charset="0"/>
                <a:ea typeface="+mj-ea"/>
                <a:cs typeface="+mj-cs"/>
              </a:rPr>
            </a:br>
            <a:endParaRPr kumimoji="0" lang="en-US" sz="3500" b="0" i="0" u="none" strike="noStrike" kern="1200" cap="none" spc="0" normalizeH="0" baseline="0" noProof="0" dirty="0" smtClean="0">
              <a:ln>
                <a:noFill/>
              </a:ln>
              <a:effectLst/>
              <a:uLnTx/>
              <a:uFillTx/>
              <a:latin typeface="Elephant" pitchFamily="18" charset="0"/>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52400" y="228600"/>
            <a:ext cx="8839200" cy="6324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1" descr="C:\Documents and Settings\csl131d\Local Settings\Temporary Internet Files\Content.IE5\O4OUQOMG\MCj02133950000[1].wmf"/>
          <p:cNvPicPr>
            <a:picLocks noChangeAspect="1" noChangeArrowheads="1"/>
          </p:cNvPicPr>
          <p:nvPr/>
        </p:nvPicPr>
        <p:blipFill>
          <a:blip r:embed="rId2" cstate="print"/>
          <a:stretch>
            <a:fillRect/>
          </a:stretch>
        </p:blipFill>
        <p:spPr bwMode="auto">
          <a:xfrm>
            <a:off x="3657600" y="1219200"/>
            <a:ext cx="1651000" cy="1485900"/>
          </a:xfrm>
          <a:prstGeom prst="rect">
            <a:avLst/>
          </a:prstGeom>
          <a:ln>
            <a:noFill/>
          </a:ln>
        </p:spPr>
      </p:pic>
      <p:sp>
        <p:nvSpPr>
          <p:cNvPr id="5" name="Title 4"/>
          <p:cNvSpPr>
            <a:spLocks noGrp="1"/>
          </p:cNvSpPr>
          <p:nvPr>
            <p:ph type="title"/>
          </p:nvPr>
        </p:nvSpPr>
        <p:spPr>
          <a:xfrm>
            <a:off x="457200" y="228600"/>
            <a:ext cx="8229600" cy="1143000"/>
          </a:xfrm>
        </p:spPr>
        <p:txBody>
          <a:bodyPr>
            <a:noAutofit/>
          </a:bodyPr>
          <a:lstStyle/>
          <a:p>
            <a:r>
              <a:rPr lang="en-US" sz="3500" b="1" cap="all" dirty="0" smtClean="0">
                <a:ln w="9000" cmpd="sng">
                  <a:solidFill>
                    <a:schemeClr val="accent4">
                      <a:shade val="50000"/>
                      <a:satMod val="120000"/>
                    </a:schemeClr>
                  </a:solidFill>
                  <a:prstDash val="solid"/>
                </a:ln>
                <a:solidFill>
                  <a:srgbClr val="742224"/>
                </a:solidFill>
                <a:effectLst>
                  <a:reflection blurRad="12700" stA="28000" endPos="45000" dist="1000" dir="5400000" sy="-100000" algn="bl" rotWithShape="0"/>
                </a:effectLst>
                <a:latin typeface="Albertus Extra Bold" pitchFamily="34" charset="0"/>
              </a:rPr>
              <a:t>Kingsbury High School</a:t>
            </a:r>
            <a:br>
              <a:rPr lang="en-US" sz="3500" b="1" cap="all" dirty="0" smtClean="0">
                <a:ln w="9000" cmpd="sng">
                  <a:solidFill>
                    <a:schemeClr val="accent4">
                      <a:shade val="50000"/>
                      <a:satMod val="120000"/>
                    </a:schemeClr>
                  </a:solidFill>
                  <a:prstDash val="solid"/>
                </a:ln>
                <a:solidFill>
                  <a:srgbClr val="742224"/>
                </a:solidFill>
                <a:effectLst>
                  <a:reflection blurRad="12700" stA="28000" endPos="45000" dist="1000" dir="5400000" sy="-100000" algn="bl" rotWithShape="0"/>
                </a:effectLst>
                <a:latin typeface="Albertus Extra Bold" pitchFamily="34" charset="0"/>
              </a:rPr>
            </a:br>
            <a:r>
              <a:rPr lang="en-US" sz="3500" b="1" cap="all" dirty="0" smtClean="0">
                <a:ln w="9000" cmpd="sng">
                  <a:solidFill>
                    <a:schemeClr val="accent4">
                      <a:shade val="50000"/>
                      <a:satMod val="120000"/>
                    </a:schemeClr>
                  </a:solidFill>
                  <a:prstDash val="solid"/>
                </a:ln>
                <a:solidFill>
                  <a:srgbClr val="742224"/>
                </a:solidFill>
                <a:effectLst>
                  <a:reflection blurRad="12700" stA="28000" endPos="45000" dist="1000" dir="5400000" sy="-100000" algn="bl" rotWithShape="0"/>
                </a:effectLst>
                <a:latin typeface="Albertus Extra Bold" pitchFamily="34" charset="0"/>
              </a:rPr>
              <a:t>Academies</a:t>
            </a:r>
            <a:endParaRPr lang="en-US" sz="3500" b="1" cap="all" dirty="0">
              <a:ln w="9000" cmpd="sng">
                <a:solidFill>
                  <a:schemeClr val="accent4">
                    <a:shade val="50000"/>
                    <a:satMod val="120000"/>
                  </a:schemeClr>
                </a:solidFill>
                <a:prstDash val="solid"/>
              </a:ln>
              <a:solidFill>
                <a:srgbClr val="742224"/>
              </a:solidFill>
              <a:effectLst>
                <a:reflection blurRad="12700" stA="28000" endPos="45000" dist="1000" dir="5400000" sy="-100000" algn="bl" rotWithShape="0"/>
              </a:effectLst>
              <a:latin typeface="Albertus Extra Bold" pitchFamily="34" charset="0"/>
            </a:endParaRPr>
          </a:p>
        </p:txBody>
      </p:sp>
      <p:sp>
        <p:nvSpPr>
          <p:cNvPr id="11" name="Text Placeholder 7"/>
          <p:cNvSpPr>
            <a:spLocks noGrp="1"/>
          </p:cNvSpPr>
          <p:nvPr>
            <p:ph type="body" sz="quarter" idx="3"/>
          </p:nvPr>
        </p:nvSpPr>
        <p:spPr>
          <a:xfrm>
            <a:off x="304800" y="1219200"/>
            <a:ext cx="2667000" cy="4724400"/>
          </a:xfrm>
          <a:solidFill>
            <a:srgbClr val="742224"/>
          </a:solidFill>
          <a:ln w="25400">
            <a:solidFill>
              <a:schemeClr val="tx1"/>
            </a:solidFill>
          </a:ln>
          <a:scene3d>
            <a:camera prst="orthographicFront"/>
            <a:lightRig rig="threePt" dir="t"/>
          </a:scene3d>
          <a:sp3d extrusionH="76200">
            <a:bevelB/>
            <a:extrusionClr>
              <a:srgbClr val="742224"/>
            </a:extrusionClr>
          </a:sp3d>
        </p:spPr>
        <p:txBody>
          <a:bodyPr anchor="t" anchorCtr="0">
            <a:normAutofit/>
          </a:bodyPr>
          <a:lstStyle/>
          <a:p>
            <a:pPr algn="ctr"/>
            <a:endParaRPr lang="en-US" sz="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2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rPr>
              <a:t>Bioscience</a:t>
            </a:r>
          </a:p>
          <a:p>
            <a:pPr algn="ctr"/>
            <a:endParaRPr lang="en-US" sz="1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Prepares students for the growing field of Bioscience through a rigorous curriculum and potential internships.</a:t>
            </a:r>
            <a:endParaRPr lang="en-US" sz="2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buFont typeface="Arial" pitchFamily="34" charset="0"/>
              <a:buChar char="•"/>
            </a:pPr>
            <a:endParaRPr lang="en-US" sz="17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en-US" sz="17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Course of Studies Includes:</a:t>
            </a:r>
          </a:p>
          <a:p>
            <a:pPr>
              <a:buFont typeface="Arial" pitchFamily="34" charset="0"/>
              <a:buChar char="•"/>
            </a:pP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Health Science Courses </a:t>
            </a:r>
          </a:p>
          <a:p>
            <a:pPr>
              <a:buFont typeface="Arial" pitchFamily="34" charset="0"/>
              <a:buChar char="•"/>
            </a:pP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Foundations of Technology</a:t>
            </a:r>
          </a:p>
          <a:p>
            <a:pPr>
              <a:buFont typeface="Arial" pitchFamily="34" charset="0"/>
              <a:buChar char="•"/>
            </a:pP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Anatomy &amp; Physiology</a:t>
            </a:r>
          </a:p>
          <a:p>
            <a:pPr>
              <a:buFont typeface="Arial" pitchFamily="34" charset="0"/>
              <a:buChar char="•"/>
            </a:pP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AP Biology and AP Chemistry</a:t>
            </a:r>
          </a:p>
          <a:p>
            <a:pPr>
              <a:buFont typeface="Arial" pitchFamily="34" charset="0"/>
              <a:buChar char="•"/>
            </a:pP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AP Calculus</a:t>
            </a:r>
          </a:p>
          <a:p>
            <a:pPr>
              <a:buFont typeface="Arial" pitchFamily="34" charset="0"/>
              <a:buChar char="•"/>
            </a:pPr>
            <a:endPar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2" name="Text Placeholder 7"/>
          <p:cNvSpPr>
            <a:spLocks noGrp="1"/>
          </p:cNvSpPr>
          <p:nvPr>
            <p:ph type="body" sz="quarter" idx="3"/>
          </p:nvPr>
        </p:nvSpPr>
        <p:spPr>
          <a:xfrm>
            <a:off x="6096000" y="1143000"/>
            <a:ext cx="2743201" cy="4876800"/>
          </a:xfrm>
          <a:solidFill>
            <a:srgbClr val="742224"/>
          </a:solidFill>
          <a:ln w="25400">
            <a:solidFill>
              <a:schemeClr val="tx1"/>
            </a:solidFill>
          </a:ln>
        </p:spPr>
        <p:txBody>
          <a:bodyPr anchor="t" anchorCtr="0">
            <a:normAutofit/>
          </a:bodyPr>
          <a:lstStyle/>
          <a:p>
            <a:pPr algn="ctr"/>
            <a:endParaRPr lang="en-US" sz="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2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rPr>
              <a:t>Information Technology</a:t>
            </a:r>
          </a:p>
          <a:p>
            <a:pPr algn="ctr"/>
            <a:endParaRPr lang="en-US" sz="1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Introduces students to career opportunities in the modern world of technology.  </a:t>
            </a:r>
          </a:p>
          <a:p>
            <a:pPr>
              <a:buFont typeface="Arial" pitchFamily="34" charset="0"/>
              <a:buChar char="•"/>
            </a:pPr>
            <a:endParaRPr lang="en-US" sz="2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Course of Studies gives students a strong foundation in math , science and technology through courses including:</a:t>
            </a:r>
          </a:p>
          <a:p>
            <a:pPr>
              <a:buFont typeface="Arial" pitchFamily="34" charset="0"/>
              <a:buChar char="•"/>
            </a:pPr>
            <a:r>
              <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Foundations </a:t>
            </a:r>
            <a:r>
              <a:rPr lang="en-US" sz="160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of Technology</a:t>
            </a:r>
            <a:endPar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buFont typeface="Arial" pitchFamily="34" charset="0"/>
              <a:buChar char="•"/>
            </a:pPr>
            <a:r>
              <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Programming I &amp; II</a:t>
            </a:r>
          </a:p>
          <a:p>
            <a:pPr>
              <a:buFont typeface="Arial" pitchFamily="34" charset="0"/>
              <a:buChar char="•"/>
            </a:pPr>
            <a:r>
              <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AP math and science courses</a:t>
            </a:r>
          </a:p>
        </p:txBody>
      </p:sp>
      <p:sp>
        <p:nvSpPr>
          <p:cNvPr id="14" name="Text Placeholder 7"/>
          <p:cNvSpPr>
            <a:spLocks noGrp="1"/>
          </p:cNvSpPr>
          <p:nvPr>
            <p:ph type="body" sz="quarter" idx="3"/>
          </p:nvPr>
        </p:nvSpPr>
        <p:spPr>
          <a:xfrm>
            <a:off x="3047999" y="2743200"/>
            <a:ext cx="2971801" cy="3657600"/>
          </a:xfrm>
          <a:solidFill>
            <a:srgbClr val="742224"/>
          </a:solidFill>
          <a:ln w="25400">
            <a:solidFill>
              <a:schemeClr val="tx1"/>
            </a:solidFill>
          </a:ln>
        </p:spPr>
        <p:txBody>
          <a:bodyPr anchor="t" anchorCtr="0">
            <a:normAutofit/>
          </a:bodyPr>
          <a:lstStyle/>
          <a:p>
            <a:pPr algn="ctr"/>
            <a:endParaRPr lang="en-US" sz="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2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rPr>
              <a:t>Global Studies</a:t>
            </a:r>
          </a:p>
          <a:p>
            <a:pPr algn="ctr"/>
            <a:endParaRPr lang="en-US" sz="1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bertus Extra Bold" pitchFamily="34" charset="0"/>
            </a:endParaRPr>
          </a:p>
          <a:p>
            <a:pPr algn="ctr"/>
            <a:r>
              <a:rPr lang="en-US" sz="1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Prepares students for success to compete in the global marketplace through rigorous coursework taught from a global perspective.</a:t>
            </a:r>
          </a:p>
          <a:p>
            <a:endParaRPr lang="en-US" sz="1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en-US" sz="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Course of Studies is tailored to each student's specific career interest.</a:t>
            </a:r>
            <a:endParaRPr lang="en-US" sz="15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ege.jpg"/>
          <p:cNvPicPr>
            <a:picLocks noChangeAspect="1"/>
          </p:cNvPicPr>
          <p:nvPr/>
        </p:nvPicPr>
        <p:blipFill>
          <a:blip r:embed="rId2" cstate="print"/>
          <a:stretch>
            <a:fillRect/>
          </a:stretch>
        </p:blipFill>
        <p:spPr>
          <a:xfrm>
            <a:off x="0" y="0"/>
            <a:ext cx="9135070" cy="6858000"/>
          </a:xfrm>
          <a:prstGeom prst="rect">
            <a:avLst/>
          </a:prstGeom>
        </p:spPr>
      </p:pic>
      <p:graphicFrame>
        <p:nvGraphicFramePr>
          <p:cNvPr id="2" name="Diagram 1"/>
          <p:cNvGraphicFramePr/>
          <p:nvPr/>
        </p:nvGraphicFramePr>
        <p:xfrm>
          <a:off x="533400" y="1981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304800"/>
            <a:ext cx="9144000" cy="1308050"/>
          </a:xfrm>
          <a:prstGeom prst="rect">
            <a:avLst/>
          </a:prstGeom>
          <a:solidFill>
            <a:srgbClr val="000099"/>
          </a:solidFill>
          <a:ln w="22225">
            <a:solidFill>
              <a:schemeClr val="tx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500" b="1" dirty="0" smtClean="0">
                <a:ln w="50800"/>
                <a:latin typeface="Impact" pitchFamily="34" charset="0"/>
              </a:rPr>
              <a:t>           </a:t>
            </a:r>
            <a:r>
              <a:rPr lang="en-US" sz="3400" b="1" dirty="0" smtClean="0">
                <a:ln w="50800"/>
              </a:rPr>
              <a:t>TENNESSEE GRADUATION REQUIREMENTS:</a:t>
            </a:r>
          </a:p>
          <a:p>
            <a:pPr algn="ctr"/>
            <a:r>
              <a:rPr lang="en-US" sz="3400" b="1" dirty="0" smtClean="0">
                <a:ln w="50800"/>
              </a:rPr>
              <a:t>22 CREDITS</a:t>
            </a:r>
          </a:p>
          <a:p>
            <a:pPr algn="ctr"/>
            <a:endParaRPr lang="en-US" sz="1000" b="1" dirty="0">
              <a:ln w="50800"/>
            </a:endParaRPr>
          </a:p>
        </p:txBody>
      </p:sp>
      <p:pic>
        <p:nvPicPr>
          <p:cNvPr id="5" name="Picture 8" descr="C:\Documents and Settings\csl131d\Local Settings\Temporary Internet Files\Content.IE5\NMVLTXNF\MCj03322960000[1].wmf"/>
          <p:cNvPicPr>
            <a:picLocks noChangeAspect="1" noChangeArrowheads="1"/>
          </p:cNvPicPr>
          <p:nvPr/>
        </p:nvPicPr>
        <p:blipFill>
          <a:blip r:embed="rId8" cstate="print"/>
          <a:srcRect/>
          <a:stretch>
            <a:fillRect/>
          </a:stretch>
        </p:blipFill>
        <p:spPr bwMode="auto">
          <a:xfrm>
            <a:off x="152400" y="457200"/>
            <a:ext cx="962116"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9"/>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828800" y="0"/>
            <a:ext cx="6629400" cy="6629400"/>
          </a:xfrm>
        </p:spPr>
        <p:txBody>
          <a:bodyPr>
            <a:normAutofit fontScale="92500" lnSpcReduction="10000"/>
          </a:bodyPr>
          <a:lstStyle/>
          <a:p>
            <a:pPr>
              <a:buNone/>
            </a:pPr>
            <a:endPar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ndParaRPr>
          </a:p>
          <a:p>
            <a:pPr>
              <a:buNone/>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rPr>
              <a:t>Elective Focus </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rPr>
              <a:t>Categories</a:t>
            </a:r>
            <a:endPar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ndParaRPr>
          </a:p>
          <a:p>
            <a:pPr>
              <a:buNone/>
            </a:pPr>
            <a:endParaRPr lang="en-US" sz="9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endParaRPr>
          </a:p>
          <a:p>
            <a:pPr algn="ctr">
              <a:buNone/>
            </a:pP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No </a:t>
            </a: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double dipping!</a:t>
            </a:r>
          </a:p>
          <a:p>
            <a:pPr>
              <a:buNone/>
            </a:pP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You cannot use classes being used to fulfill graduation requirements! </a:t>
            </a:r>
          </a:p>
          <a:p>
            <a:pPr>
              <a:lnSpc>
                <a:spcPct val="110000"/>
              </a:lnSpc>
              <a:spcBef>
                <a:spcPts val="0"/>
              </a:spcBef>
              <a:buNone/>
            </a:pPr>
            <a:endParaRPr lang="en-US" sz="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nSpc>
                <a:spcPct val="110000"/>
              </a:lnSpc>
              <a:spcBef>
                <a:spcPts val="0"/>
              </a:spcBef>
              <a:buNone/>
            </a:pP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For example-  ROTC III cannot be used if it fulfills 	</a:t>
            </a:r>
          </a:p>
          <a:p>
            <a:pPr>
              <a:lnSpc>
                <a:spcPct val="110000"/>
              </a:lnSpc>
              <a:spcBef>
                <a:spcPts val="0"/>
              </a:spcBef>
              <a:buNone/>
            </a:pP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your US Gov. or Per. Finance requirement!</a:t>
            </a:r>
          </a:p>
          <a:p>
            <a:pPr algn="ctr">
              <a:buNone/>
            </a:pPr>
            <a:r>
              <a:rPr lang="en-US" sz="1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____________________________________________________________________________________________________</a:t>
            </a:r>
          </a:p>
          <a:p>
            <a:pPr algn="ctr">
              <a:buNone/>
            </a:pPr>
            <a:endParaRPr lang="en-US" sz="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Humanities</a:t>
            </a: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(Classes in the following subject areas: English</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Social Studies,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World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Languages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Math/Science </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Math &amp; </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Science </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classes - includes </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r>
              <a:rPr lang="en-US" sz="17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grade Algebra I</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Fine Art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Fine Art classes including: Art</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Music, Theatre, Etc</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HPELW </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(Mixes PE with Health &amp; Medical classes</a:t>
            </a:r>
            <a:r>
              <a:rPr lang="en-US" sz="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AP/IB/Dual Enrollment</a:t>
            </a: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double-dip! Ex. -AP English can be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used </a:t>
            </a: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both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grad.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requirements and elect. focus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CTE</a:t>
            </a: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credits in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Career and Technology Ed.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vocational focus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College Readiness</a:t>
            </a:r>
            <a:r>
              <a:rPr lang="en-US" sz="1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(Any 3 “plus” or “A” classes and service learning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Career Readiness</a:t>
            </a: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(CTE courses, Coop, School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Spons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Ent</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certain computer based online courses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en-US" sz="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1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ROTC</a:t>
            </a: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n-US" sz="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More information, see the SCS curriculum guide.</a:t>
            </a:r>
            <a:endPar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endParaRPr lang="en-US" sz="1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cxnSp>
        <p:nvCxnSpPr>
          <p:cNvPr id="6" name="Straight Connector 5"/>
          <p:cNvCxnSpPr/>
          <p:nvPr/>
        </p:nvCxnSpPr>
        <p:spPr>
          <a:xfrm rot="5400000">
            <a:off x="-1828800" y="34290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52400"/>
            <a:ext cx="6400800" cy="1219200"/>
          </a:xfrm>
          <a:solidFill>
            <a:srgbClr val="000099"/>
          </a:solidFill>
          <a:ln w="25400">
            <a:solidFill>
              <a:schemeClr val="tx1"/>
            </a:solidFill>
            <a:prstDash val="solid"/>
          </a:ln>
        </p:spPr>
        <p:txBody>
          <a:bodyPr>
            <a:noAutofit/>
          </a:bodyPr>
          <a:lstStyle/>
          <a:p>
            <a:r>
              <a:rPr lang="en-US" sz="2500" b="1" dirty="0" smtClean="0"/>
              <a:t> </a:t>
            </a:r>
            <a:r>
              <a:rPr lang="en-US" sz="3500" b="1" dirty="0" smtClean="0"/>
              <a:t/>
            </a:r>
            <a:br>
              <a:rPr lang="en-US" sz="3500" b="1" dirty="0" smtClean="0"/>
            </a:br>
            <a:endParaRPr lang="en-US" sz="3500" b="1" dirty="0"/>
          </a:p>
        </p:txBody>
      </p:sp>
      <p:sp>
        <p:nvSpPr>
          <p:cNvPr id="6" name="Subtitle 5"/>
          <p:cNvSpPr>
            <a:spLocks noGrp="1"/>
          </p:cNvSpPr>
          <p:nvPr>
            <p:ph type="subTitle" idx="1"/>
          </p:nvPr>
        </p:nvSpPr>
        <p:spPr>
          <a:xfrm>
            <a:off x="304800" y="1524000"/>
            <a:ext cx="3810000" cy="5105400"/>
          </a:xfrm>
          <a:solidFill>
            <a:srgbClr val="000099"/>
          </a:solidFill>
          <a:ln w="25400">
            <a:solidFill>
              <a:schemeClr val="tx1"/>
            </a:solidFill>
          </a:ln>
        </p:spPr>
        <p:txBody>
          <a:bodyPr>
            <a:normAutofit fontScale="92500" lnSpcReduction="20000"/>
          </a:bodyPr>
          <a:lstStyle/>
          <a:p>
            <a:endParaRPr lang="en-US" sz="600" b="1" dirty="0" smtClean="0"/>
          </a:p>
          <a:p>
            <a:r>
              <a:rPr lang="en-US" sz="2500" b="1" dirty="0" smtClean="0"/>
              <a:t>AP Program</a:t>
            </a:r>
          </a:p>
          <a:p>
            <a:pPr algn="l"/>
            <a:endParaRPr lang="en-US" sz="500" dirty="0" smtClean="0"/>
          </a:p>
          <a:p>
            <a:pPr algn="l"/>
            <a:r>
              <a:rPr lang="en-US" sz="1500" dirty="0" smtClean="0"/>
              <a:t>Why Choose AP?</a:t>
            </a:r>
          </a:p>
          <a:p>
            <a:pPr algn="l">
              <a:buFont typeface="Arial" pitchFamily="34" charset="0"/>
              <a:buChar char="•"/>
            </a:pPr>
            <a:r>
              <a:rPr lang="en-US" sz="1500" dirty="0" smtClean="0"/>
              <a:t> Opportunity to take college level courses in a high school setting.  </a:t>
            </a:r>
          </a:p>
          <a:p>
            <a:pPr algn="l">
              <a:buFont typeface="Arial" pitchFamily="34" charset="0"/>
              <a:buChar char="•"/>
            </a:pPr>
            <a:r>
              <a:rPr lang="en-US" sz="1500" dirty="0" smtClean="0"/>
              <a:t> Potential to earn college credits or advanced placement.</a:t>
            </a:r>
          </a:p>
          <a:p>
            <a:pPr algn="l">
              <a:buFont typeface="Arial" pitchFamily="34" charset="0"/>
              <a:buChar char="•"/>
            </a:pPr>
            <a:r>
              <a:rPr lang="en-US" sz="1500" dirty="0" smtClean="0"/>
              <a:t> Students who participate in the AP program are more likely to earn a bachelors degree.</a:t>
            </a:r>
          </a:p>
          <a:p>
            <a:pPr algn="l">
              <a:buFont typeface="Arial" pitchFamily="34" charset="0"/>
              <a:buChar char="•"/>
            </a:pPr>
            <a:endParaRPr lang="en-US" sz="1500" b="1" u="sng" dirty="0" smtClean="0"/>
          </a:p>
          <a:p>
            <a:pPr algn="l"/>
            <a:r>
              <a:rPr lang="en-US" sz="1700" b="1" u="sng" dirty="0" smtClean="0"/>
              <a:t>Potential AP Courses Offered at KHS</a:t>
            </a:r>
          </a:p>
          <a:p>
            <a:pPr algn="l"/>
            <a:r>
              <a:rPr lang="en-US" sz="1300" dirty="0" smtClean="0"/>
              <a:t>AP English Literature     </a:t>
            </a:r>
          </a:p>
          <a:p>
            <a:pPr algn="l"/>
            <a:r>
              <a:rPr lang="en-US" sz="1300" dirty="0" smtClean="0"/>
              <a:t>AP English Language</a:t>
            </a:r>
          </a:p>
          <a:p>
            <a:pPr algn="l"/>
            <a:r>
              <a:rPr lang="en-US" sz="1300" dirty="0" smtClean="0"/>
              <a:t>AP U.S. History</a:t>
            </a:r>
          </a:p>
          <a:p>
            <a:pPr algn="l"/>
            <a:r>
              <a:rPr lang="en-US" sz="1300" dirty="0" smtClean="0"/>
              <a:t>AP Biology</a:t>
            </a:r>
          </a:p>
          <a:p>
            <a:pPr algn="l"/>
            <a:r>
              <a:rPr lang="en-US" sz="1300" dirty="0" smtClean="0"/>
              <a:t>AP Calculus                    </a:t>
            </a:r>
          </a:p>
          <a:p>
            <a:pPr algn="l"/>
            <a:r>
              <a:rPr lang="en-US" sz="1300" dirty="0" smtClean="0"/>
              <a:t>AP Statistics</a:t>
            </a:r>
          </a:p>
          <a:p>
            <a:pPr algn="l"/>
            <a:r>
              <a:rPr lang="en-US" sz="1300" dirty="0" smtClean="0"/>
              <a:t>AP Psychology                </a:t>
            </a:r>
          </a:p>
          <a:p>
            <a:pPr algn="l"/>
            <a:r>
              <a:rPr lang="en-US" sz="1300" dirty="0" smtClean="0"/>
              <a:t>AP Studio Art</a:t>
            </a:r>
          </a:p>
          <a:p>
            <a:pPr algn="l"/>
            <a:endParaRPr lang="en-US" sz="1500" dirty="0" smtClean="0"/>
          </a:p>
          <a:p>
            <a:pPr algn="l"/>
            <a:r>
              <a:rPr lang="en-US" sz="1500" b="1" u="sng" dirty="0" smtClean="0"/>
              <a:t>Qualifications</a:t>
            </a:r>
          </a:p>
          <a:p>
            <a:pPr algn="l">
              <a:buFont typeface="Arial" pitchFamily="34" charset="0"/>
              <a:buChar char="•"/>
            </a:pPr>
            <a:r>
              <a:rPr lang="en-US" sz="1200" dirty="0" smtClean="0"/>
              <a:t> Good Academic </a:t>
            </a:r>
            <a:r>
              <a:rPr lang="en-US" sz="1200" dirty="0" smtClean="0"/>
              <a:t>Standing and Test Scores</a:t>
            </a:r>
            <a:endParaRPr lang="en-US" sz="1200" dirty="0" smtClean="0"/>
          </a:p>
          <a:p>
            <a:pPr algn="l">
              <a:buFont typeface="Arial" pitchFamily="34" charset="0"/>
              <a:buChar char="•"/>
            </a:pPr>
            <a:r>
              <a:rPr lang="en-US" sz="1200" dirty="0" smtClean="0"/>
              <a:t> Teacher Recommendations</a:t>
            </a:r>
          </a:p>
          <a:p>
            <a:pPr algn="l">
              <a:buFont typeface="Arial" pitchFamily="34" charset="0"/>
              <a:buChar char="•"/>
            </a:pPr>
            <a:r>
              <a:rPr lang="en-US" sz="1200" dirty="0" smtClean="0"/>
              <a:t> AP Teacher Approval</a:t>
            </a:r>
          </a:p>
          <a:p>
            <a:pPr algn="l">
              <a:buFont typeface="Arial" pitchFamily="34" charset="0"/>
              <a:buChar char="•"/>
            </a:pPr>
            <a:r>
              <a:rPr lang="en-US" sz="1200" dirty="0" smtClean="0"/>
              <a:t> AP Exam Participation is REQUIRED</a:t>
            </a:r>
          </a:p>
          <a:p>
            <a:endParaRPr lang="en-US" dirty="0"/>
          </a:p>
        </p:txBody>
      </p:sp>
      <p:sp>
        <p:nvSpPr>
          <p:cNvPr id="8" name="Subtitle 5"/>
          <p:cNvSpPr txBox="1">
            <a:spLocks/>
          </p:cNvSpPr>
          <p:nvPr/>
        </p:nvSpPr>
        <p:spPr>
          <a:xfrm>
            <a:off x="4876800" y="1524000"/>
            <a:ext cx="3962400" cy="5105400"/>
          </a:xfrm>
          <a:prstGeom prst="rect">
            <a:avLst/>
          </a:prstGeom>
          <a:solidFill>
            <a:srgbClr val="000099"/>
          </a:solidFill>
          <a:ln w="25400">
            <a:solidFill>
              <a:schemeClr val="tx1"/>
            </a:solidFill>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none" strike="noStrike" kern="1200" cap="none" spc="0" normalizeH="0" baseline="0" noProof="0" dirty="0" smtClean="0">
                <a:ln>
                  <a:noFill/>
                </a:ln>
                <a:solidFill>
                  <a:schemeClr val="tx1">
                    <a:tint val="75000"/>
                  </a:schemeClr>
                </a:solidFill>
                <a:effectLst/>
                <a:uLnTx/>
                <a:uFillTx/>
                <a:latin typeface="+mn-lt"/>
                <a:ea typeface="+mn-ea"/>
                <a:cs typeface="+mn-cs"/>
              </a:rPr>
              <a:t>Dual Enrollment Program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rPr>
              <a:t>Why Choose Dual Enrollment?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rPr>
              <a:t> Opportunity to take college level courses in a  </a:t>
            </a:r>
            <a:r>
              <a:rPr kumimoji="0" lang="en-US" sz="1500" b="0" i="0" u="none" strike="noStrike" kern="1200" cap="none" spc="0" normalizeH="0" noProof="0" dirty="0" smtClean="0">
                <a:ln>
                  <a:noFill/>
                </a:ln>
                <a:solidFill>
                  <a:schemeClr val="tx1">
                    <a:tint val="75000"/>
                  </a:schemeClr>
                </a:solidFill>
                <a:effectLst/>
                <a:uLnTx/>
                <a:uFillTx/>
                <a:latin typeface="+mn-lt"/>
                <a:ea typeface="+mn-ea"/>
                <a:cs typeface="+mn-cs"/>
              </a:rPr>
              <a:t>  </a:t>
            </a:r>
            <a:r>
              <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rPr>
              <a:t>college setting.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500" dirty="0" smtClean="0">
                <a:solidFill>
                  <a:schemeClr val="tx1">
                    <a:tint val="75000"/>
                  </a:schemeClr>
                </a:solidFill>
              </a:rPr>
              <a:t> First hand college experience before going  to college full-time.</a:t>
            </a:r>
            <a:endPar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rPr>
              <a:t>Potential to earn college credits.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5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tabLst/>
              <a:defRPr/>
            </a:pPr>
            <a:r>
              <a:rPr kumimoji="0" lang="en-US" sz="1700" b="1" i="0" u="sng" strike="noStrike" kern="1200" cap="none" spc="0" normalizeH="0" baseline="0" noProof="0" dirty="0" smtClean="0">
                <a:ln>
                  <a:noFill/>
                </a:ln>
                <a:solidFill>
                  <a:schemeClr val="tx1">
                    <a:tint val="75000"/>
                  </a:schemeClr>
                </a:solidFill>
                <a:effectLst/>
                <a:uLnTx/>
                <a:uFillTx/>
                <a:latin typeface="+mn-lt"/>
                <a:ea typeface="+mn-ea"/>
                <a:cs typeface="+mn-cs"/>
              </a:rPr>
              <a:t>Potential Dual Enrollment Courses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tint val="75000"/>
                  </a:schemeClr>
                </a:solidFill>
                <a:effectLst/>
                <a:uLnTx/>
                <a:uFillTx/>
                <a:latin typeface="+mn-lt"/>
                <a:ea typeface="+mn-ea"/>
                <a:cs typeface="+mn-cs"/>
              </a:rPr>
              <a:t>  Composition I &amp; II         Calculus I &amp; II</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tint val="75000"/>
                  </a:schemeClr>
                </a:solidFill>
                <a:effectLst/>
                <a:uLnTx/>
                <a:uFillTx/>
                <a:latin typeface="+mn-lt"/>
                <a:ea typeface="+mn-ea"/>
                <a:cs typeface="+mn-cs"/>
              </a:rPr>
              <a:t>   Biology  I &amp; II                 U.S. History  I &amp; II</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tint val="75000"/>
                  </a:schemeClr>
                </a:solidFill>
                <a:effectLst/>
                <a:uLnTx/>
                <a:uFillTx/>
                <a:latin typeface="+mn-lt"/>
                <a:ea typeface="+mn-ea"/>
                <a:cs typeface="+mn-cs"/>
              </a:rPr>
              <a:t>   Calculus I &amp; II                Statistics I &amp; II</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tint val="75000"/>
                  </a:schemeClr>
                </a:solidFill>
                <a:effectLst/>
                <a:uLnTx/>
                <a:uFillTx/>
                <a:latin typeface="+mn-lt"/>
                <a:ea typeface="+mn-ea"/>
                <a:cs typeface="+mn-cs"/>
              </a:rPr>
              <a:t>   Chemistry I &amp; II             Art A</a:t>
            </a:r>
            <a:r>
              <a:rPr kumimoji="0" lang="en-US" sz="1300" b="0" i="0" u="none" strike="noStrike" kern="1200" cap="none" spc="0" normalizeH="0" noProof="0" dirty="0" smtClean="0">
                <a:ln>
                  <a:noFill/>
                </a:ln>
                <a:solidFill>
                  <a:schemeClr val="tx1">
                    <a:tint val="75000"/>
                  </a:schemeClr>
                </a:solidFill>
                <a:effectLst/>
                <a:uLnTx/>
                <a:uFillTx/>
                <a:latin typeface="+mn-lt"/>
                <a:ea typeface="+mn-ea"/>
                <a:cs typeface="+mn-cs"/>
              </a:rPr>
              <a:t>ppreciation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300" dirty="0" smtClean="0">
                <a:solidFill>
                  <a:schemeClr val="tx1">
                    <a:tint val="75000"/>
                  </a:schemeClr>
                </a:solidFill>
              </a:rPr>
              <a:t>   Microeconomics           Government</a:t>
            </a:r>
            <a:endParaRPr kumimoji="0" lang="en-US" sz="13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dirty="0" smtClean="0">
              <a:solidFill>
                <a:schemeClr val="tx1">
                  <a:tint val="75000"/>
                </a:schemeClr>
              </a:solidFill>
            </a:endParaRPr>
          </a:p>
          <a:p>
            <a:r>
              <a:rPr lang="en-US" sz="1500" b="1" u="sng" dirty="0" smtClean="0"/>
              <a:t>Qualifications</a:t>
            </a:r>
          </a:p>
          <a:p>
            <a:pPr>
              <a:buFont typeface="Arial" pitchFamily="34" charset="0"/>
              <a:buChar char="•"/>
            </a:pPr>
            <a:r>
              <a:rPr lang="en-US" sz="1300" dirty="0" smtClean="0"/>
              <a:t> ACT Composite Score of 19 or higher</a:t>
            </a:r>
          </a:p>
          <a:p>
            <a:pPr>
              <a:buFont typeface="Arial" pitchFamily="34" charset="0"/>
              <a:buChar char="•"/>
            </a:pPr>
            <a:r>
              <a:rPr lang="en-US" sz="1300" dirty="0" smtClean="0"/>
              <a:t> ACT Subject area Score of 19 or higher</a:t>
            </a:r>
          </a:p>
          <a:p>
            <a:pPr>
              <a:buFont typeface="Arial" pitchFamily="34" charset="0"/>
              <a:buChar char="•"/>
            </a:pPr>
            <a:r>
              <a:rPr lang="en-US" sz="1300" dirty="0" smtClean="0"/>
              <a:t> Submit all  admissions paperwork to the appropriate offices by the stated deadlines</a:t>
            </a:r>
          </a:p>
          <a:p>
            <a:pPr>
              <a:buFont typeface="Arial" pitchFamily="34" charset="0"/>
              <a:buChar char="•"/>
            </a:pPr>
            <a:r>
              <a:rPr lang="en-US" sz="1300" dirty="0" smtClean="0"/>
              <a:t> Administrator’s Approval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Documents and Settings\lendennieab\Local Settings\Temporary Internet Files\Content.IE5\8PQ7STMR\MC900036334[1].wmf"/>
          <p:cNvPicPr>
            <a:picLocks noChangeAspect="1" noChangeArrowheads="1"/>
          </p:cNvPicPr>
          <p:nvPr/>
        </p:nvPicPr>
        <p:blipFill>
          <a:blip r:embed="rId3" cstate="print"/>
          <a:srcRect/>
          <a:stretch>
            <a:fillRect/>
          </a:stretch>
        </p:blipFill>
        <p:spPr bwMode="auto">
          <a:xfrm>
            <a:off x="3733800" y="228600"/>
            <a:ext cx="1600200" cy="1015765"/>
          </a:xfrm>
          <a:prstGeom prst="rect">
            <a:avLst/>
          </a:prstGeom>
          <a:noFill/>
        </p:spPr>
      </p:pic>
      <p:sp>
        <p:nvSpPr>
          <p:cNvPr id="14" name="Title 4"/>
          <p:cNvSpPr txBox="1">
            <a:spLocks/>
          </p:cNvSpPr>
          <p:nvPr/>
        </p:nvSpPr>
        <p:spPr>
          <a:xfrm>
            <a:off x="1371600" y="152400"/>
            <a:ext cx="6400800" cy="1219200"/>
          </a:xfrm>
          <a:prstGeom prst="rect">
            <a:avLst/>
          </a:prstGeom>
          <a:noFill/>
          <a:ln w="25400">
            <a:solidFill>
              <a:schemeClr val="tx1"/>
            </a:solidFill>
            <a:prstDash val="soli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500" b="1" i="0" u="none" strike="noStrike" kern="1200" cap="none" spc="0" normalizeH="0" baseline="0" noProof="0" dirty="0" smtClean="0">
                <a:ln>
                  <a:noFill/>
                </a:ln>
                <a:solidFill>
                  <a:schemeClr val="tx1"/>
                </a:solidFill>
                <a:effectLst/>
                <a:uLnTx/>
                <a:uFillTx/>
                <a:latin typeface="+mj-lt"/>
                <a:ea typeface="+mj-ea"/>
                <a:cs typeface="+mj-cs"/>
              </a:rPr>
              <a:t/>
            </a:r>
            <a:br>
              <a:rPr kumimoji="0" lang="en-US" sz="3500" b="1" i="0" u="none" strike="noStrike" kern="1200" cap="none" spc="0" normalizeH="0" baseline="0" noProof="0" dirty="0" smtClean="0">
                <a:ln>
                  <a:noFill/>
                </a:ln>
                <a:solidFill>
                  <a:schemeClr val="tx1"/>
                </a:solidFill>
                <a:effectLst/>
                <a:uLnTx/>
                <a:uFillTx/>
                <a:latin typeface="+mj-lt"/>
                <a:ea typeface="+mj-ea"/>
                <a:cs typeface="+mj-cs"/>
              </a:rPr>
            </a:br>
            <a:r>
              <a:rPr kumimoji="0" lang="en-US" sz="3500" b="1" i="0" u="none" strike="noStrike" kern="1200" cap="none" spc="0" normalizeH="0" baseline="0" noProof="0" dirty="0" smtClean="0">
                <a:ln>
                  <a:noFill/>
                </a:ln>
                <a:solidFill>
                  <a:schemeClr val="tx1"/>
                </a:solidFill>
                <a:effectLst/>
                <a:uLnTx/>
                <a:uFillTx/>
                <a:latin typeface="+mj-lt"/>
                <a:ea typeface="+mj-ea"/>
                <a:cs typeface="+mj-cs"/>
              </a:rPr>
              <a:t>COLLEGE PREP PROGRAMS</a:t>
            </a:r>
            <a:endParaRPr kumimoji="0" lang="en-US" sz="35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t="-2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2743200" cy="6858000"/>
          </a:xfrm>
          <a:prstGeom prst="rect">
            <a:avLst/>
          </a:prstGeom>
          <a:solidFill>
            <a:srgbClr val="000099"/>
          </a:solidFill>
          <a:ln w="25400">
            <a:solidFill>
              <a:schemeClr val="tx1"/>
            </a:solidFill>
            <a:prstDash val="solid"/>
          </a:ln>
        </p:spPr>
        <p:txBody>
          <a:bodyPr wrap="square" lIns="91440" tIns="45720" rIns="91440" bIns="45720">
            <a:noAutofit/>
          </a:bodyPr>
          <a:lstStyle/>
          <a:p>
            <a:pPr algn="ctr"/>
            <a:endParaRPr lang="en-US" sz="1000" b="1" cap="none"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pPr algn="ctr"/>
            <a:r>
              <a:rPr lang="en-US" sz="2500" b="1" cap="none"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rPr>
              <a:t>NCAA Clearinghouse</a:t>
            </a:r>
          </a:p>
          <a:p>
            <a:pPr algn="ctr"/>
            <a:endParaRPr lang="en-US" sz="400" b="1"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pPr algn="ctr"/>
            <a:r>
              <a:rPr lang="en-US" sz="1200" b="1" dirty="0" smtClean="0"/>
              <a:t>In order to participate in NCAA Division I or II athletics, you have to be certified by the NCAA Eligibility Center.  </a:t>
            </a:r>
          </a:p>
          <a:p>
            <a:pPr algn="ctr"/>
            <a:r>
              <a:rPr lang="en-US" sz="1200" b="1" dirty="0" smtClean="0"/>
              <a:t>You must qualify academically and you must be cleared as an amateur </a:t>
            </a:r>
            <a:endParaRPr lang="en-US" sz="1200" dirty="0" smtClean="0"/>
          </a:p>
          <a:p>
            <a:pPr algn="ctr"/>
            <a:r>
              <a:rPr lang="en-US" sz="1200" b="1" dirty="0" smtClean="0"/>
              <a:t>student-athlete.</a:t>
            </a:r>
          </a:p>
          <a:p>
            <a:pPr algn="ctr"/>
            <a:endParaRPr lang="en-US" sz="1200" b="1" dirty="0" smtClean="0"/>
          </a:p>
          <a:p>
            <a:pPr algn="ctr"/>
            <a:endParaRPr lang="en-US" sz="400" b="1" dirty="0" smtClean="0"/>
          </a:p>
          <a:p>
            <a:pPr algn="ctr"/>
            <a:r>
              <a:rPr lang="en-US" sz="1500" b="1" u="sng" dirty="0" smtClean="0"/>
              <a:t>Steps to  Qualification</a:t>
            </a:r>
          </a:p>
          <a:p>
            <a:r>
              <a:rPr lang="en-US" sz="1200" b="1" dirty="0" smtClean="0"/>
              <a:t>Junior Year -</a:t>
            </a:r>
          </a:p>
          <a:p>
            <a:pPr>
              <a:buFont typeface="Arial" pitchFamily="34" charset="0"/>
              <a:buChar char="•"/>
            </a:pPr>
            <a:r>
              <a:rPr lang="en-US" sz="1200" dirty="0" smtClean="0"/>
              <a:t>Register with the NCAA Eligibility Center at the beginning of your junior year</a:t>
            </a:r>
          </a:p>
          <a:p>
            <a:pPr>
              <a:buFont typeface="Arial" pitchFamily="34" charset="0"/>
              <a:buChar char="•"/>
            </a:pPr>
            <a:r>
              <a:rPr lang="en-US" sz="1200" dirty="0" smtClean="0"/>
              <a:t>Make sure that you are on track to graduate ON TIME</a:t>
            </a:r>
          </a:p>
          <a:p>
            <a:pPr>
              <a:buFont typeface="Arial" pitchFamily="34" charset="0"/>
              <a:buChar char="•"/>
            </a:pPr>
            <a:r>
              <a:rPr lang="en-US" sz="1200" dirty="0" smtClean="0"/>
              <a:t>Make sure that you have the required amount of Core Courses</a:t>
            </a:r>
          </a:p>
          <a:p>
            <a:pPr>
              <a:buFont typeface="Arial" pitchFamily="34" charset="0"/>
              <a:buChar char="•"/>
            </a:pPr>
            <a:r>
              <a:rPr lang="en-US" sz="1200" dirty="0" smtClean="0"/>
              <a:t>At the end of your Junior year, have your transcript sent to NCAA</a:t>
            </a:r>
          </a:p>
          <a:p>
            <a:pPr>
              <a:buFont typeface="Arial" pitchFamily="34" charset="0"/>
              <a:buChar char="•"/>
            </a:pPr>
            <a:r>
              <a:rPr lang="en-US" sz="1200" dirty="0" smtClean="0"/>
              <a:t>Send your ACT scores to NCAA ‘s Code “9999”</a:t>
            </a:r>
          </a:p>
          <a:p>
            <a:endParaRPr lang="en-US" sz="400" dirty="0" smtClean="0"/>
          </a:p>
          <a:p>
            <a:r>
              <a:rPr lang="en-US" sz="1200" b="1" dirty="0" smtClean="0"/>
              <a:t>Senior Year -</a:t>
            </a:r>
          </a:p>
          <a:p>
            <a:pPr>
              <a:buFont typeface="Arial" pitchFamily="34" charset="0"/>
              <a:buChar char="•"/>
            </a:pPr>
            <a:r>
              <a:rPr lang="en-US" sz="1200" dirty="0" smtClean="0"/>
              <a:t>Update your information</a:t>
            </a:r>
          </a:p>
          <a:p>
            <a:pPr>
              <a:buFont typeface="Arial" pitchFamily="34" charset="0"/>
              <a:buChar char="•"/>
            </a:pPr>
            <a:r>
              <a:rPr lang="en-US" sz="1200" dirty="0" smtClean="0"/>
              <a:t>Request Amateurism  Certification</a:t>
            </a:r>
          </a:p>
          <a:p>
            <a:pPr>
              <a:buFont typeface="Arial" pitchFamily="34" charset="0"/>
              <a:buChar char="•"/>
            </a:pPr>
            <a:r>
              <a:rPr lang="en-US" sz="1200" dirty="0" smtClean="0"/>
              <a:t>Graduate and send your Final Transcript!</a:t>
            </a:r>
          </a:p>
          <a:p>
            <a:pPr>
              <a:buFont typeface="Arial" pitchFamily="34" charset="0"/>
              <a:buChar char="•"/>
            </a:pPr>
            <a:endParaRPr lang="en-US" sz="1200" dirty="0" smtClean="0"/>
          </a:p>
          <a:p>
            <a:pPr>
              <a:buFont typeface="Arial" pitchFamily="34" charset="0"/>
              <a:buChar char="•"/>
            </a:pPr>
            <a:endParaRPr lang="en-US" sz="1200" dirty="0" smtClean="0"/>
          </a:p>
          <a:p>
            <a:pPr>
              <a:buFont typeface="Arial" pitchFamily="34" charset="0"/>
              <a:buChar char="•"/>
            </a:pPr>
            <a:endParaRPr lang="en-US" sz="400" dirty="0" smtClean="0"/>
          </a:p>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Find more info at:   www.eligibilitycenter.org </a:t>
            </a:r>
          </a:p>
          <a:p>
            <a:pPr algn="ctr"/>
            <a:endParaRPr lang="en-US" sz="1300" dirty="0" smtClean="0"/>
          </a:p>
          <a:p>
            <a:pPr algn="ctr"/>
            <a:endParaRPr lang="en-US" sz="1300" b="1" cap="none" spc="0"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pPr algn="ctr"/>
            <a:endParaRPr lang="en-US" sz="2500" b="1"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endParaRPr lang="en-US" sz="1500" b="1" cap="none" spc="0"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pPr algn="ctr"/>
            <a:endParaRPr lang="en-US" sz="2500" b="1" dirty="0" smtClean="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a:p>
            <a:endParaRPr lang="en-US" sz="1500" b="1" cap="none" spc="0" dirty="0">
              <a:ln w="17780" cmpd="sng">
                <a:solidFill>
                  <a:schemeClr val="tx1"/>
                </a:solidFill>
                <a:prstDash val="solid"/>
                <a:miter lim="800000"/>
              </a:ln>
              <a:gradFill>
                <a:gsLst>
                  <a:gs pos="50000">
                    <a:schemeClr val="tx1">
                      <a:lumMod val="95000"/>
                    </a:scheme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scaled="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685800"/>
            <a:ext cx="7924800" cy="54864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585788" y="352425"/>
            <a:ext cx="7972425" cy="61531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9600" y="304800"/>
            <a:ext cx="7943850" cy="6134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685800"/>
            <a:ext cx="7924800" cy="54864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585788" y="352425"/>
            <a:ext cx="7972425" cy="615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art.gif"/>
          <p:cNvPicPr>
            <a:picLocks noGrp="1" noChangeAspect="1"/>
          </p:cNvPicPr>
          <p:nvPr isPhoto="1"/>
        </p:nvPicPr>
        <p:blipFill>
          <a:blip r:embed="rId2" cstate="print">
            <a:lum/>
          </a:blip>
          <a:stretch>
            <a:fillRect/>
          </a:stretch>
        </p:blipFill>
        <p:spPr>
          <a:xfrm>
            <a:off x="0" y="5486400"/>
            <a:ext cx="9144000" cy="1179513"/>
          </a:xfrm>
          <a:prstGeom prst="rect">
            <a:avLst/>
          </a:prstGeom>
          <a:noFill/>
          <a:ln>
            <a:noFill/>
          </a:ln>
        </p:spPr>
      </p:pic>
      <p:sp>
        <p:nvSpPr>
          <p:cNvPr id="3" name="TextBox 2"/>
          <p:cNvSpPr txBox="1"/>
          <p:nvPr/>
        </p:nvSpPr>
        <p:spPr>
          <a:xfrm>
            <a:off x="0" y="0"/>
            <a:ext cx="9144000" cy="5401479"/>
          </a:xfrm>
          <a:prstGeom prst="rect">
            <a:avLst/>
          </a:prstGeom>
          <a:solidFill>
            <a:srgbClr val="000099"/>
          </a:solidFill>
          <a:ln w="15875">
            <a:solidFill>
              <a:schemeClr val="tx1"/>
            </a:solidFill>
          </a:ln>
        </p:spPr>
        <p:txBody>
          <a:bodyPr wrap="square" rtlCol="0">
            <a:spAutoFit/>
          </a:bodyPr>
          <a:lstStyle/>
          <a:p>
            <a:endParaRPr lang="en-US" dirty="0" smtClean="0"/>
          </a:p>
          <a:p>
            <a:pPr algn="ctr"/>
            <a:r>
              <a:rPr lang="en-US" sz="2500" b="1" dirty="0" smtClean="0">
                <a:latin typeface="Albertus Extra Bold" pitchFamily="34" charset="0"/>
              </a:rPr>
              <a:t>GET </a:t>
            </a:r>
            <a:r>
              <a:rPr lang="en-US" sz="2500" b="1" dirty="0" smtClean="0">
                <a:latin typeface="Albertus Extra Bold" pitchFamily="34" charset="0"/>
              </a:rPr>
              <a:t>THE CLASSES YOU WANT…</a:t>
            </a:r>
          </a:p>
          <a:p>
            <a:endParaRPr lang="en-US" dirty="0" smtClean="0"/>
          </a:p>
          <a:p>
            <a:r>
              <a:rPr lang="en-US" sz="2000" b="1" dirty="0" smtClean="0">
                <a:latin typeface="Clarendon" pitchFamily="18" charset="0"/>
              </a:rPr>
              <a:t>There are situations where it is not possible for you to get all of the </a:t>
            </a:r>
            <a:r>
              <a:rPr lang="en-US" sz="2000" b="1" dirty="0" smtClean="0">
                <a:latin typeface="Clarendon" pitchFamily="18" charset="0"/>
              </a:rPr>
              <a:t>classes you chose </a:t>
            </a:r>
            <a:r>
              <a:rPr lang="en-US" sz="2000" b="1" dirty="0" smtClean="0">
                <a:latin typeface="Clarendon" pitchFamily="18" charset="0"/>
              </a:rPr>
              <a:t>such as:</a:t>
            </a:r>
          </a:p>
          <a:p>
            <a:endParaRPr lang="en-US" sz="400" b="1" dirty="0" smtClean="0">
              <a:latin typeface="Clarendon" pitchFamily="18" charset="0"/>
            </a:endParaRPr>
          </a:p>
          <a:p>
            <a:pPr lvl="1">
              <a:buFont typeface="Wingdings" pitchFamily="2" charset="2"/>
              <a:buChar char="Ø"/>
            </a:pPr>
            <a:r>
              <a:rPr lang="en-US" b="1" dirty="0" smtClean="0">
                <a:latin typeface="Clarendon" pitchFamily="18" charset="0"/>
              </a:rPr>
              <a:t>Two of your chosen classes are offered at the same time</a:t>
            </a:r>
          </a:p>
          <a:p>
            <a:pPr lvl="1">
              <a:buFont typeface="Wingdings" pitchFamily="2" charset="2"/>
              <a:buChar char="Ø"/>
            </a:pPr>
            <a:r>
              <a:rPr lang="en-US" b="1" dirty="0" smtClean="0">
                <a:latin typeface="Clarendon" pitchFamily="18" charset="0"/>
              </a:rPr>
              <a:t>KHS </a:t>
            </a:r>
            <a:r>
              <a:rPr lang="en-US" b="1" dirty="0" smtClean="0">
                <a:latin typeface="Clarendon" pitchFamily="18" charset="0"/>
              </a:rPr>
              <a:t>does not have the staffing to offer the chosen </a:t>
            </a:r>
            <a:r>
              <a:rPr lang="en-US" b="1" dirty="0" smtClean="0">
                <a:latin typeface="Clarendon" pitchFamily="18" charset="0"/>
              </a:rPr>
              <a:t>class</a:t>
            </a:r>
          </a:p>
          <a:p>
            <a:pPr lvl="1">
              <a:buFont typeface="Wingdings" pitchFamily="2" charset="2"/>
              <a:buChar char="Ø"/>
            </a:pPr>
            <a:r>
              <a:rPr lang="en-US" b="1" dirty="0" smtClean="0">
                <a:latin typeface="Clarendon" pitchFamily="18" charset="0"/>
              </a:rPr>
              <a:t>Classes are at capacity when you register</a:t>
            </a:r>
            <a:endParaRPr lang="en-US" b="1" dirty="0" smtClean="0">
              <a:latin typeface="Clarendon" pitchFamily="18" charset="0"/>
            </a:endParaRPr>
          </a:p>
          <a:p>
            <a:pPr lvl="1">
              <a:buFont typeface="Wingdings" pitchFamily="2" charset="2"/>
              <a:buChar char="Ø"/>
            </a:pPr>
            <a:endParaRPr lang="en-US" b="1" dirty="0" smtClean="0">
              <a:latin typeface="Clarendon" pitchFamily="18" charset="0"/>
            </a:endParaRPr>
          </a:p>
          <a:p>
            <a:r>
              <a:rPr lang="en-US" sz="2000" b="1" dirty="0" smtClean="0">
                <a:latin typeface="Clarendon" pitchFamily="18" charset="0"/>
              </a:rPr>
              <a:t>Increase the odds of getting the classes you want by:</a:t>
            </a:r>
          </a:p>
          <a:p>
            <a:endParaRPr lang="en-US" sz="400" b="1" dirty="0" smtClean="0">
              <a:latin typeface="Clarendon" pitchFamily="18" charset="0"/>
            </a:endParaRPr>
          </a:p>
          <a:p>
            <a:pPr lvl="1">
              <a:buFont typeface="Wingdings" pitchFamily="2" charset="2"/>
              <a:buChar char="Ø"/>
            </a:pPr>
            <a:r>
              <a:rPr lang="en-US" b="1" dirty="0" smtClean="0">
                <a:latin typeface="Clarendon" pitchFamily="18" charset="0"/>
              </a:rPr>
              <a:t>Completing </a:t>
            </a:r>
            <a:r>
              <a:rPr lang="en-US" b="1" dirty="0" smtClean="0">
                <a:latin typeface="Clarendon" pitchFamily="18" charset="0"/>
              </a:rPr>
              <a:t>a course selection form</a:t>
            </a:r>
          </a:p>
          <a:p>
            <a:pPr lvl="1">
              <a:buFont typeface="Wingdings" pitchFamily="2" charset="2"/>
              <a:buChar char="Ø"/>
            </a:pPr>
            <a:r>
              <a:rPr lang="en-US" b="1" dirty="0" smtClean="0">
                <a:latin typeface="Clarendon" pitchFamily="18" charset="0"/>
              </a:rPr>
              <a:t>Registering on the assigned school registration day</a:t>
            </a:r>
          </a:p>
          <a:p>
            <a:pPr lvl="1">
              <a:buFont typeface="Wingdings" pitchFamily="2" charset="2"/>
              <a:buChar char="Ø"/>
            </a:pPr>
            <a:r>
              <a:rPr lang="en-US" b="1" dirty="0" smtClean="0">
                <a:latin typeface="Clarendon" pitchFamily="18" charset="0"/>
              </a:rPr>
              <a:t>Attending school on day 1!</a:t>
            </a:r>
            <a:endParaRPr lang="en-US" b="1" dirty="0" smtClean="0">
              <a:latin typeface="Clarendon" pitchFamily="18" charset="0"/>
            </a:endParaRPr>
          </a:p>
          <a:p>
            <a:endParaRPr lang="en-US" dirty="0" smtClean="0">
              <a:latin typeface="Clarendon" pitchFamily="18" charset="0"/>
            </a:endParaRPr>
          </a:p>
          <a:p>
            <a:pPr algn="ctr"/>
            <a:r>
              <a:rPr lang="en-US" dirty="0" smtClean="0">
                <a:latin typeface="Clarendon" pitchFamily="18" charset="0"/>
              </a:rPr>
              <a:t>Remember </a:t>
            </a:r>
            <a:r>
              <a:rPr lang="en-US" dirty="0" smtClean="0">
                <a:latin typeface="Clarendon" pitchFamily="18" charset="0"/>
              </a:rPr>
              <a:t>that schedules are dropped for all students who do not attend the first day of school! To ensure you get the classes  you want, be sure to register on time and begin attending school the first day!</a:t>
            </a:r>
          </a:p>
          <a:p>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700</Words>
  <Application>Microsoft Office PowerPoint</Application>
  <PresentationFormat>On-screen Show (4:3)</PresentationFormat>
  <Paragraphs>191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Kingsbury High School Academies</vt:lpstr>
      <vt:lpstr>Slide 3</vt:lpstr>
      <vt:lpstr>Slide 4</vt:lpstr>
      <vt:lpstr>  </vt:lpstr>
      <vt:lpstr>Slide 6</vt:lpstr>
      <vt:lpstr>Slide 7</vt:lpstr>
      <vt:lpstr>Slide 8</vt:lpstr>
      <vt:lpstr>Slide 9</vt:lpstr>
    </vt:vector>
  </TitlesOfParts>
  <Company>Memphis City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lendennieab</dc:creator>
  <cp:lastModifiedBy>LOEFFLERAB</cp:lastModifiedBy>
  <cp:revision>103</cp:revision>
  <dcterms:created xsi:type="dcterms:W3CDTF">2010-11-16T17:42:42Z</dcterms:created>
  <dcterms:modified xsi:type="dcterms:W3CDTF">2014-02-28T20:54:38Z</dcterms:modified>
</cp:coreProperties>
</file>